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72" r:id="rId4"/>
    <p:sldId id="266" r:id="rId5"/>
    <p:sldId id="267" r:id="rId6"/>
    <p:sldId id="264" r:id="rId7"/>
    <p:sldId id="265" r:id="rId8"/>
    <p:sldId id="268" r:id="rId9"/>
    <p:sldId id="262" r:id="rId10"/>
    <p:sldId id="263" r:id="rId11"/>
    <p:sldId id="258" r:id="rId12"/>
    <p:sldId id="261" r:id="rId13"/>
    <p:sldId id="259" r:id="rId14"/>
    <p:sldId id="269" r:id="rId15"/>
    <p:sldId id="270" r:id="rId16"/>
    <p:sldId id="274" r:id="rId17"/>
    <p:sldId id="273" r:id="rId18"/>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9" d="100"/>
          <a:sy n="109" d="100"/>
        </p:scale>
        <p:origin x="-1674"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___1.xlsx"/></Relationships>
</file>

<file path=ppt/charts/chart1.xml><?xml version="1.0" encoding="utf-8"?>
<c:chartSpace xmlns:c="http://schemas.openxmlformats.org/drawingml/2006/chart" xmlns:a="http://schemas.openxmlformats.org/drawingml/2006/main" xmlns:r="http://schemas.openxmlformats.org/officeDocument/2006/relationships">
  <c:lang val="zh-TW"/>
  <c:chart>
    <c:title>
      <c:tx>
        <c:rich>
          <a:bodyPr/>
          <a:lstStyle/>
          <a:p>
            <a:pPr>
              <a:defRPr/>
            </a:pPr>
            <a:r>
              <a:rPr lang="zh-TW" altLang="en-US" dirty="0">
                <a:latin typeface="標楷體" pitchFamily="65" charset="-120"/>
                <a:ea typeface="標楷體" pitchFamily="65" charset="-120"/>
              </a:rPr>
              <a:t>受測者</a:t>
            </a:r>
          </a:p>
        </c:rich>
      </c:tx>
      <c:layout/>
    </c:title>
    <c:view3D>
      <c:rotX val="30"/>
      <c:perspective val="30"/>
    </c:view3D>
    <c:plotArea>
      <c:layout/>
      <c:pie3DChart>
        <c:varyColors val="1"/>
        <c:ser>
          <c:idx val="0"/>
          <c:order val="0"/>
          <c:tx>
            <c:strRef>
              <c:f>Sheet1!$B$1</c:f>
              <c:strCache>
                <c:ptCount val="1"/>
                <c:pt idx="0">
                  <c:v>受測者</c:v>
                </c:pt>
              </c:strCache>
            </c:strRef>
          </c:tx>
          <c:cat>
            <c:strRef>
              <c:f>Sheet1!$A$2:$A$3</c:f>
              <c:strCache>
                <c:ptCount val="2"/>
                <c:pt idx="0">
                  <c:v>男生15人</c:v>
                </c:pt>
                <c:pt idx="1">
                  <c:v>女生15人</c:v>
                </c:pt>
              </c:strCache>
            </c:strRef>
          </c:cat>
          <c:val>
            <c:numRef>
              <c:f>Sheet1!$B$2:$B$3</c:f>
              <c:numCache>
                <c:formatCode>General</c:formatCode>
                <c:ptCount val="2"/>
                <c:pt idx="0">
                  <c:v>0.5</c:v>
                </c:pt>
                <c:pt idx="1">
                  <c:v>0.5</c:v>
                </c:pt>
              </c:numCache>
            </c:numRef>
          </c:val>
        </c:ser>
      </c:pie3DChart>
    </c:plotArea>
    <c:legend>
      <c:legendPos val="r"/>
      <c:layout/>
    </c:legend>
    <c:plotVisOnly val="1"/>
  </c:chart>
  <c:txPr>
    <a:bodyPr/>
    <a:lstStyle/>
    <a:p>
      <a:pPr>
        <a:defRPr sz="1800"/>
      </a:pPr>
      <a:endParaRPr lang="zh-TW"/>
    </a:p>
  </c:txPr>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14" name="標題 13"/>
          <p:cNvSpPr>
            <a:spLocks noGrp="1"/>
          </p:cNvSpPr>
          <p:nvPr>
            <p:ph type="ctrTitle"/>
          </p:nvPr>
        </p:nvSpPr>
        <p:spPr>
          <a:xfrm>
            <a:off x="1432560" y="359898"/>
            <a:ext cx="7406640" cy="1472184"/>
          </a:xfrm>
        </p:spPr>
        <p:txBody>
          <a:bodyPr anchor="b"/>
          <a:lstStyle>
            <a:lvl1pPr algn="l">
              <a:defRPr/>
            </a:lvl1pPr>
            <a:extLst/>
          </a:lstStyle>
          <a:p>
            <a:r>
              <a:rPr kumimoji="0" lang="zh-TW" altLang="en-US" smtClean="0"/>
              <a:t>按一下以編輯母片標題樣式</a:t>
            </a:r>
            <a:endParaRPr kumimoji="0" lang="en-US"/>
          </a:p>
        </p:txBody>
      </p:sp>
      <p:sp>
        <p:nvSpPr>
          <p:cNvPr id="22" name="副標題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zh-TW" altLang="en-US" smtClean="0"/>
              <a:t>按一下以編輯母片副標題樣式</a:t>
            </a:r>
            <a:endParaRPr kumimoji="0" lang="en-US"/>
          </a:p>
        </p:txBody>
      </p:sp>
      <p:sp>
        <p:nvSpPr>
          <p:cNvPr id="7" name="日期版面配置區 6"/>
          <p:cNvSpPr>
            <a:spLocks noGrp="1"/>
          </p:cNvSpPr>
          <p:nvPr>
            <p:ph type="dt" sz="half" idx="10"/>
          </p:nvPr>
        </p:nvSpPr>
        <p:spPr/>
        <p:txBody>
          <a:bodyPr/>
          <a:lstStyle>
            <a:extLst/>
          </a:lstStyle>
          <a:p>
            <a:fld id="{93223082-3223-4B89-804D-22E9DD80AE63}" type="datetimeFigureOut">
              <a:rPr lang="zh-TW" altLang="en-US" smtClean="0"/>
              <a:pPr/>
              <a:t>2015/10/13</a:t>
            </a:fld>
            <a:endParaRPr lang="zh-TW" altLang="en-US"/>
          </a:p>
        </p:txBody>
      </p:sp>
      <p:sp>
        <p:nvSpPr>
          <p:cNvPr id="20" name="頁尾版面配置區 19"/>
          <p:cNvSpPr>
            <a:spLocks noGrp="1"/>
          </p:cNvSpPr>
          <p:nvPr>
            <p:ph type="ftr" sz="quarter" idx="11"/>
          </p:nvPr>
        </p:nvSpPr>
        <p:spPr/>
        <p:txBody>
          <a:bodyPr/>
          <a:lstStyle>
            <a:extLst/>
          </a:lstStyle>
          <a:p>
            <a:endParaRPr lang="zh-TW" altLang="en-US"/>
          </a:p>
        </p:txBody>
      </p:sp>
      <p:sp>
        <p:nvSpPr>
          <p:cNvPr id="10" name="投影片編號版面配置區 9"/>
          <p:cNvSpPr>
            <a:spLocks noGrp="1"/>
          </p:cNvSpPr>
          <p:nvPr>
            <p:ph type="sldNum" sz="quarter" idx="12"/>
          </p:nvPr>
        </p:nvSpPr>
        <p:spPr/>
        <p:txBody>
          <a:bodyPr/>
          <a:lstStyle>
            <a:extLst/>
          </a:lstStyle>
          <a:p>
            <a:fld id="{D6AB02B0-ADF2-42A8-82E9-37D5D8124B31}" type="slidenum">
              <a:rPr lang="zh-TW" altLang="en-US" smtClean="0"/>
              <a:pPr/>
              <a:t>‹#›</a:t>
            </a:fld>
            <a:endParaRPr lang="zh-TW" altLang="en-US"/>
          </a:p>
        </p:txBody>
      </p:sp>
      <p:sp>
        <p:nvSpPr>
          <p:cNvPr id="8" name="橢圓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橢圓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extLs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fld id="{93223082-3223-4B89-804D-22E9DD80AE63}" type="datetimeFigureOut">
              <a:rPr lang="zh-TW" altLang="en-US" smtClean="0"/>
              <a:pPr/>
              <a:t>2015/10/13</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D6AB02B0-ADF2-42A8-82E9-37D5D8124B31}"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858000" y="274639"/>
            <a:ext cx="1828800" cy="5851525"/>
          </a:xfrm>
        </p:spPr>
        <p:txBody>
          <a:bodyPr vert="eaVert"/>
          <a:lstStyle>
            <a:extLs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1143000" y="274640"/>
            <a:ext cx="5562600" cy="5851525"/>
          </a:xfrm>
        </p:spPr>
        <p:txBody>
          <a:bodyPr vert="eaVert"/>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fld id="{93223082-3223-4B89-804D-22E9DD80AE63}" type="datetimeFigureOut">
              <a:rPr lang="zh-TW" altLang="en-US" smtClean="0"/>
              <a:pPr/>
              <a:t>2015/10/13</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D6AB02B0-ADF2-42A8-82E9-37D5D8124B31}" type="slidenum">
              <a:rPr lang="zh-TW" altLang="en-US" smtClean="0"/>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extLst/>
          </a:lstStyle>
          <a:p>
            <a:r>
              <a:rPr kumimoji="0" lang="zh-TW" altLang="en-US" smtClean="0"/>
              <a:t>按一下以編輯母片標題樣式</a:t>
            </a:r>
            <a:endParaRPr kumimoji="0" lang="en-US"/>
          </a:p>
        </p:txBody>
      </p:sp>
      <p:sp>
        <p:nvSpPr>
          <p:cNvPr id="3" name="內容版面配置區 2"/>
          <p:cNvSpPr>
            <a:spLocks noGrp="1"/>
          </p:cNvSpPr>
          <p:nvPr>
            <p:ph idx="1"/>
          </p:nvPr>
        </p:nvSpPr>
        <p:spPr/>
        <p:txBody>
          <a:bodyPr/>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fld id="{93223082-3223-4B89-804D-22E9DD80AE63}" type="datetimeFigureOut">
              <a:rPr lang="zh-TW" altLang="en-US" smtClean="0"/>
              <a:pPr/>
              <a:t>2015/10/13</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D6AB02B0-ADF2-42A8-82E9-37D5D8124B31}" type="slidenum">
              <a:rPr lang="zh-TW" altLang="en-US" smtClean="0"/>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區段標題">
    <p:spTree>
      <p:nvGrpSpPr>
        <p:cNvPr id="1" name=""/>
        <p:cNvGrpSpPr/>
        <p:nvPr/>
      </p:nvGrpSpPr>
      <p:grpSpPr>
        <a:xfrm>
          <a:off x="0" y="0"/>
          <a:ext cx="0" cy="0"/>
          <a:chOff x="0" y="0"/>
          <a:chExt cx="0" cy="0"/>
        </a:xfrm>
      </p:grpSpPr>
      <p:sp>
        <p:nvSpPr>
          <p:cNvPr id="7" name="矩形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標題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zh-TW" altLang="en-US" smtClean="0"/>
              <a:t>按一下以編輯母片文字樣式</a:t>
            </a:r>
          </a:p>
        </p:txBody>
      </p:sp>
      <p:sp>
        <p:nvSpPr>
          <p:cNvPr id="4" name="日期版面配置區 3"/>
          <p:cNvSpPr>
            <a:spLocks noGrp="1"/>
          </p:cNvSpPr>
          <p:nvPr>
            <p:ph type="dt" sz="half" idx="10"/>
          </p:nvPr>
        </p:nvSpPr>
        <p:spPr/>
        <p:txBody>
          <a:bodyPr/>
          <a:lstStyle>
            <a:extLst/>
          </a:lstStyle>
          <a:p>
            <a:fld id="{93223082-3223-4B89-804D-22E9DD80AE63}" type="datetimeFigureOut">
              <a:rPr lang="zh-TW" altLang="en-US" smtClean="0"/>
              <a:pPr/>
              <a:t>2015/10/13</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D6AB02B0-ADF2-42A8-82E9-37D5D8124B31}" type="slidenum">
              <a:rPr lang="zh-TW" altLang="en-US" smtClean="0"/>
              <a:pPr/>
              <a:t>‹#›</a:t>
            </a:fld>
            <a:endParaRPr lang="zh-TW" altLang="en-US"/>
          </a:p>
        </p:txBody>
      </p:sp>
      <p:sp>
        <p:nvSpPr>
          <p:cNvPr id="10" name="矩形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橢圓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橢圓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1435608" y="274320"/>
            <a:ext cx="7498080" cy="1143000"/>
          </a:xfrm>
        </p:spPr>
        <p:txBody>
          <a:bodyPr/>
          <a:lstStyle>
            <a:extLst/>
          </a:lstStyle>
          <a:p>
            <a:r>
              <a:rPr kumimoji="0" lang="zh-TW" altLang="en-US" smtClean="0"/>
              <a:t>按一下以編輯母片標題樣式</a:t>
            </a:r>
            <a:endParaRPr kumimoji="0" lang="en-US"/>
          </a:p>
        </p:txBody>
      </p:sp>
      <p:sp>
        <p:nvSpPr>
          <p:cNvPr id="3" name="內容版面配置區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內容版面配置區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extLst/>
          </a:lstStyle>
          <a:p>
            <a:fld id="{93223082-3223-4B89-804D-22E9DD80AE63}" type="datetimeFigureOut">
              <a:rPr lang="zh-TW" altLang="en-US" smtClean="0"/>
              <a:pPr/>
              <a:t>2015/10/13</a:t>
            </a:fld>
            <a:endParaRPr lang="zh-TW" altLang="en-US"/>
          </a:p>
        </p:txBody>
      </p:sp>
      <p:sp>
        <p:nvSpPr>
          <p:cNvPr id="6" name="頁尾版面配置區 5"/>
          <p:cNvSpPr>
            <a:spLocks noGrp="1"/>
          </p:cNvSpPr>
          <p:nvPr>
            <p:ph type="ftr" sz="quarter" idx="11"/>
          </p:nvPr>
        </p:nvSpPr>
        <p:spPr/>
        <p:txBody>
          <a:bodyPr/>
          <a:lstStyle>
            <a:extLst/>
          </a:lstStyle>
          <a:p>
            <a:endParaRPr lang="zh-TW" altLang="en-US"/>
          </a:p>
        </p:txBody>
      </p:sp>
      <p:sp>
        <p:nvSpPr>
          <p:cNvPr id="7" name="投影片編號版面配置區 6"/>
          <p:cNvSpPr>
            <a:spLocks noGrp="1"/>
          </p:cNvSpPr>
          <p:nvPr>
            <p:ph type="sldNum" sz="quarter" idx="12"/>
          </p:nvPr>
        </p:nvSpPr>
        <p:spPr/>
        <p:txBody>
          <a:bodyPr/>
          <a:lstStyle>
            <a:extLst/>
          </a:lstStyle>
          <a:p>
            <a:fld id="{D6AB02B0-ADF2-42A8-82E9-37D5D8124B31}" type="slidenum">
              <a:rPr lang="zh-TW" altLang="en-US" smtClean="0"/>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zh-TW" altLang="en-US" smtClean="0"/>
              <a:t>按一下以編輯母片文字樣式</a:t>
            </a:r>
          </a:p>
        </p:txBody>
      </p:sp>
      <p:sp>
        <p:nvSpPr>
          <p:cNvPr id="4" name="文字版面配置區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zh-TW" altLang="en-US" smtClean="0"/>
              <a:t>按一下以編輯母片文字樣式</a:t>
            </a:r>
          </a:p>
        </p:txBody>
      </p:sp>
      <p:sp>
        <p:nvSpPr>
          <p:cNvPr id="5" name="內容版面配置區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6" name="內容版面配置區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7" name="日期版面配置區 6"/>
          <p:cNvSpPr>
            <a:spLocks noGrp="1"/>
          </p:cNvSpPr>
          <p:nvPr>
            <p:ph type="dt" sz="half" idx="10"/>
          </p:nvPr>
        </p:nvSpPr>
        <p:spPr/>
        <p:txBody>
          <a:bodyPr/>
          <a:lstStyle>
            <a:extLst/>
          </a:lstStyle>
          <a:p>
            <a:fld id="{93223082-3223-4B89-804D-22E9DD80AE63}" type="datetimeFigureOut">
              <a:rPr lang="zh-TW" altLang="en-US" smtClean="0"/>
              <a:pPr/>
              <a:t>2015/10/13</a:t>
            </a:fld>
            <a:endParaRPr lang="zh-TW" altLang="en-US"/>
          </a:p>
        </p:txBody>
      </p:sp>
      <p:sp>
        <p:nvSpPr>
          <p:cNvPr id="8" name="頁尾版面配置區 7"/>
          <p:cNvSpPr>
            <a:spLocks noGrp="1"/>
          </p:cNvSpPr>
          <p:nvPr>
            <p:ph type="ftr" sz="quarter" idx="11"/>
          </p:nvPr>
        </p:nvSpPr>
        <p:spPr/>
        <p:txBody>
          <a:bodyPr/>
          <a:lstStyle>
            <a:extLst/>
          </a:lstStyle>
          <a:p>
            <a:endParaRPr lang="zh-TW" altLang="en-US"/>
          </a:p>
        </p:txBody>
      </p:sp>
      <p:sp>
        <p:nvSpPr>
          <p:cNvPr id="9" name="投影片編號版面配置區 8"/>
          <p:cNvSpPr>
            <a:spLocks noGrp="1"/>
          </p:cNvSpPr>
          <p:nvPr>
            <p:ph type="sldNum" sz="quarter" idx="12"/>
          </p:nvPr>
        </p:nvSpPr>
        <p:spPr/>
        <p:txBody>
          <a:bodyPr/>
          <a:lstStyle>
            <a:extLst/>
          </a:lstStyle>
          <a:p>
            <a:fld id="{D6AB02B0-ADF2-42A8-82E9-37D5D8124B31}" type="slidenum">
              <a:rPr lang="zh-TW" altLang="en-US" smtClean="0"/>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1435608" y="274320"/>
            <a:ext cx="7498080" cy="1143000"/>
          </a:xfrm>
        </p:spPr>
        <p:txBody>
          <a:bodyPr anchor="ctr"/>
          <a:lstStyle>
            <a:extLst/>
          </a:lstStyle>
          <a:p>
            <a:r>
              <a:rPr kumimoji="0" lang="zh-TW" altLang="en-US" smtClean="0"/>
              <a:t>按一下以編輯母片標題樣式</a:t>
            </a:r>
            <a:endParaRPr kumimoji="0" lang="en-US"/>
          </a:p>
        </p:txBody>
      </p:sp>
      <p:sp>
        <p:nvSpPr>
          <p:cNvPr id="3" name="日期版面配置區 2"/>
          <p:cNvSpPr>
            <a:spLocks noGrp="1"/>
          </p:cNvSpPr>
          <p:nvPr>
            <p:ph type="dt" sz="half" idx="10"/>
          </p:nvPr>
        </p:nvSpPr>
        <p:spPr/>
        <p:txBody>
          <a:bodyPr/>
          <a:lstStyle>
            <a:extLst/>
          </a:lstStyle>
          <a:p>
            <a:fld id="{93223082-3223-4B89-804D-22E9DD80AE63}" type="datetimeFigureOut">
              <a:rPr lang="zh-TW" altLang="en-US" smtClean="0"/>
              <a:pPr/>
              <a:t>2015/10/13</a:t>
            </a:fld>
            <a:endParaRPr lang="zh-TW" altLang="en-US"/>
          </a:p>
        </p:txBody>
      </p:sp>
      <p:sp>
        <p:nvSpPr>
          <p:cNvPr id="4" name="頁尾版面配置區 3"/>
          <p:cNvSpPr>
            <a:spLocks noGrp="1"/>
          </p:cNvSpPr>
          <p:nvPr>
            <p:ph type="ftr" sz="quarter" idx="11"/>
          </p:nvPr>
        </p:nvSpPr>
        <p:spPr/>
        <p:txBody>
          <a:bodyPr/>
          <a:lstStyle>
            <a:extLst/>
          </a:lstStyle>
          <a:p>
            <a:endParaRPr lang="zh-TW" altLang="en-US"/>
          </a:p>
        </p:txBody>
      </p:sp>
      <p:sp>
        <p:nvSpPr>
          <p:cNvPr id="5" name="投影片編號版面配置區 4"/>
          <p:cNvSpPr>
            <a:spLocks noGrp="1"/>
          </p:cNvSpPr>
          <p:nvPr>
            <p:ph type="sldNum" sz="quarter" idx="12"/>
          </p:nvPr>
        </p:nvSpPr>
        <p:spPr/>
        <p:txBody>
          <a:bodyPr/>
          <a:lstStyle>
            <a:extLst/>
          </a:lstStyle>
          <a:p>
            <a:fld id="{D6AB02B0-ADF2-42A8-82E9-37D5D8124B31}" type="slidenum">
              <a:rPr lang="zh-TW" altLang="en-US" smtClean="0"/>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5" name="矩形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日期版面配置區 1"/>
          <p:cNvSpPr>
            <a:spLocks noGrp="1"/>
          </p:cNvSpPr>
          <p:nvPr>
            <p:ph type="dt" sz="half" idx="10"/>
          </p:nvPr>
        </p:nvSpPr>
        <p:spPr/>
        <p:txBody>
          <a:bodyPr/>
          <a:lstStyle>
            <a:extLst/>
          </a:lstStyle>
          <a:p>
            <a:fld id="{93223082-3223-4B89-804D-22E9DD80AE63}" type="datetimeFigureOut">
              <a:rPr lang="zh-TW" altLang="en-US" smtClean="0"/>
              <a:pPr/>
              <a:t>2015/10/13</a:t>
            </a:fld>
            <a:endParaRPr lang="zh-TW" altLang="en-US"/>
          </a:p>
        </p:txBody>
      </p:sp>
      <p:sp>
        <p:nvSpPr>
          <p:cNvPr id="3" name="頁尾版面配置區 2"/>
          <p:cNvSpPr>
            <a:spLocks noGrp="1"/>
          </p:cNvSpPr>
          <p:nvPr>
            <p:ph type="ftr" sz="quarter" idx="11"/>
          </p:nvPr>
        </p:nvSpPr>
        <p:spPr/>
        <p:txBody>
          <a:bodyPr/>
          <a:lstStyle>
            <a:extLst/>
          </a:lstStyle>
          <a:p>
            <a:endParaRPr lang="zh-TW" altLang="en-US"/>
          </a:p>
        </p:txBody>
      </p:sp>
      <p:sp>
        <p:nvSpPr>
          <p:cNvPr id="4" name="投影片編號版面配置區 3"/>
          <p:cNvSpPr>
            <a:spLocks noGrp="1"/>
          </p:cNvSpPr>
          <p:nvPr>
            <p:ph type="sldNum" sz="quarter" idx="12"/>
          </p:nvPr>
        </p:nvSpPr>
        <p:spPr/>
        <p:txBody>
          <a:bodyPr/>
          <a:lstStyle>
            <a:extLst/>
          </a:lstStyle>
          <a:p>
            <a:fld id="{D6AB02B0-ADF2-42A8-82E9-37D5D8124B31}" type="slidenum">
              <a:rPr lang="zh-TW" altLang="en-US" smtClean="0"/>
              <a:pPr/>
              <a:t>‹#›</a:t>
            </a:fld>
            <a:endParaRPr lang="zh-TW" altLang="en-US"/>
          </a:p>
        </p:txBody>
      </p:sp>
      <p:sp>
        <p:nvSpPr>
          <p:cNvPr id="6" name="矩形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zh-TW" altLang="en-US" smtClean="0"/>
              <a:t>按一下以編輯母片標題樣式</a:t>
            </a:r>
            <a:endParaRPr kumimoji="0" lang="en-US"/>
          </a:p>
        </p:txBody>
      </p:sp>
      <p:sp>
        <p:nvSpPr>
          <p:cNvPr id="3" name="文字版面配置區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zh-TW" altLang="en-US" smtClean="0"/>
              <a:t>按一下以編輯母片文字樣式</a:t>
            </a:r>
          </a:p>
        </p:txBody>
      </p:sp>
      <p:sp>
        <p:nvSpPr>
          <p:cNvPr id="4" name="內容版面配置區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extLst/>
          </a:lstStyle>
          <a:p>
            <a:fld id="{93223082-3223-4B89-804D-22E9DD80AE63}" type="datetimeFigureOut">
              <a:rPr lang="zh-TW" altLang="en-US" smtClean="0"/>
              <a:pPr/>
              <a:t>2015/10/13</a:t>
            </a:fld>
            <a:endParaRPr lang="zh-TW" altLang="en-US"/>
          </a:p>
        </p:txBody>
      </p:sp>
      <p:sp>
        <p:nvSpPr>
          <p:cNvPr id="6" name="頁尾版面配置區 5"/>
          <p:cNvSpPr>
            <a:spLocks noGrp="1"/>
          </p:cNvSpPr>
          <p:nvPr>
            <p:ph type="ftr" sz="quarter" idx="11"/>
          </p:nvPr>
        </p:nvSpPr>
        <p:spPr/>
        <p:txBody>
          <a:bodyPr/>
          <a:lstStyle>
            <a:extLst/>
          </a:lstStyle>
          <a:p>
            <a:endParaRPr lang="zh-TW" altLang="en-US"/>
          </a:p>
        </p:txBody>
      </p:sp>
      <p:sp>
        <p:nvSpPr>
          <p:cNvPr id="7" name="投影片編號版面配置區 6"/>
          <p:cNvSpPr>
            <a:spLocks noGrp="1"/>
          </p:cNvSpPr>
          <p:nvPr>
            <p:ph type="sldNum" sz="quarter" idx="12"/>
          </p:nvPr>
        </p:nvSpPr>
        <p:spPr/>
        <p:txBody>
          <a:bodyPr/>
          <a:lstStyle>
            <a:extLst/>
          </a:lstStyle>
          <a:p>
            <a:fld id="{D6AB02B0-ADF2-42A8-82E9-37D5D8124B31}" type="slidenum">
              <a:rPr lang="zh-TW" altLang="en-US" smtClean="0"/>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zh-TW" altLang="en-US" smtClean="0"/>
              <a:t>按一下以編輯母片標題樣式</a:t>
            </a:r>
            <a:endParaRPr kumimoji="0" lang="en-US"/>
          </a:p>
        </p:txBody>
      </p:sp>
      <p:sp>
        <p:nvSpPr>
          <p:cNvPr id="5" name="日期版面配置區 4"/>
          <p:cNvSpPr>
            <a:spLocks noGrp="1"/>
          </p:cNvSpPr>
          <p:nvPr>
            <p:ph type="dt" sz="half" idx="10"/>
          </p:nvPr>
        </p:nvSpPr>
        <p:spPr/>
        <p:txBody>
          <a:bodyPr/>
          <a:lstStyle>
            <a:extLst/>
          </a:lstStyle>
          <a:p>
            <a:fld id="{93223082-3223-4B89-804D-22E9DD80AE63}" type="datetimeFigureOut">
              <a:rPr lang="zh-TW" altLang="en-US" smtClean="0"/>
              <a:pPr/>
              <a:t>2015/10/13</a:t>
            </a:fld>
            <a:endParaRPr lang="zh-TW" altLang="en-US"/>
          </a:p>
        </p:txBody>
      </p:sp>
      <p:sp>
        <p:nvSpPr>
          <p:cNvPr id="6" name="頁尾版面配置區 5"/>
          <p:cNvSpPr>
            <a:spLocks noGrp="1"/>
          </p:cNvSpPr>
          <p:nvPr>
            <p:ph type="ftr" sz="quarter" idx="11"/>
          </p:nvPr>
        </p:nvSpPr>
        <p:spPr/>
        <p:txBody>
          <a:bodyPr/>
          <a:lstStyle>
            <a:extLst/>
          </a:lstStyle>
          <a:p>
            <a:endParaRPr lang="zh-TW" altLang="en-US"/>
          </a:p>
        </p:txBody>
      </p:sp>
      <p:sp>
        <p:nvSpPr>
          <p:cNvPr id="7" name="投影片編號版面配置區 6"/>
          <p:cNvSpPr>
            <a:spLocks noGrp="1"/>
          </p:cNvSpPr>
          <p:nvPr>
            <p:ph type="sldNum" sz="quarter" idx="12"/>
          </p:nvPr>
        </p:nvSpPr>
        <p:spPr/>
        <p:txBody>
          <a:bodyPr/>
          <a:lstStyle>
            <a:extLst/>
          </a:lstStyle>
          <a:p>
            <a:fld id="{D6AB02B0-ADF2-42A8-82E9-37D5D8124B31}" type="slidenum">
              <a:rPr lang="zh-TW" altLang="en-US" smtClean="0"/>
              <a:pPr/>
              <a:t>‹#›</a:t>
            </a:fld>
            <a:endParaRPr lang="zh-TW" altLang="en-US"/>
          </a:p>
        </p:txBody>
      </p:sp>
      <p:sp>
        <p:nvSpPr>
          <p:cNvPr id="8" name="矩形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圖片版面配置區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zh-TW" altLang="en-US" smtClean="0"/>
              <a:t>按一下圖示以新增圖片</a:t>
            </a:r>
            <a:endParaRPr kumimoji="0" lang="en-US" dirty="0"/>
          </a:p>
        </p:txBody>
      </p:sp>
      <p:sp>
        <p:nvSpPr>
          <p:cNvPr id="9" name="流程圖: 程序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流程圖: 程序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文字版面配置區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zh-TW" altLang="en-US" smtClean="0"/>
              <a:t>按一下以編輯母片文字樣式</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圓形圖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橢圓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甜甜圈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矩形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標題版面配置區 4"/>
          <p:cNvSpPr>
            <a:spLocks noGrp="1"/>
          </p:cNvSpPr>
          <p:nvPr>
            <p:ph type="title"/>
          </p:nvPr>
        </p:nvSpPr>
        <p:spPr>
          <a:xfrm>
            <a:off x="1435608" y="274638"/>
            <a:ext cx="7498080" cy="1143000"/>
          </a:xfrm>
          <a:prstGeom prst="rect">
            <a:avLst/>
          </a:prstGeom>
        </p:spPr>
        <p:txBody>
          <a:bodyPr anchor="ctr">
            <a:normAutofit/>
          </a:bodyPr>
          <a:lstStyle>
            <a:extLst/>
          </a:lstStyle>
          <a:p>
            <a:r>
              <a:rPr kumimoji="0" lang="zh-TW" altLang="en-US" smtClean="0"/>
              <a:t>按一下以編輯母片標題樣式</a:t>
            </a:r>
            <a:endParaRPr kumimoji="0" lang="en-US"/>
          </a:p>
        </p:txBody>
      </p:sp>
      <p:sp>
        <p:nvSpPr>
          <p:cNvPr id="9" name="文字版面配置區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24" name="日期版面配置區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93223082-3223-4B89-804D-22E9DD80AE63}" type="datetimeFigureOut">
              <a:rPr lang="zh-TW" altLang="en-US" smtClean="0"/>
              <a:pPr/>
              <a:t>2015/10/13</a:t>
            </a:fld>
            <a:endParaRPr lang="zh-TW" altLang="en-US"/>
          </a:p>
        </p:txBody>
      </p:sp>
      <p:sp>
        <p:nvSpPr>
          <p:cNvPr id="10" name="頁尾版面配置區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zh-TW" altLang="en-US"/>
          </a:p>
        </p:txBody>
      </p:sp>
      <p:sp>
        <p:nvSpPr>
          <p:cNvPr id="22" name="投影片編號版面配置區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D6AB02B0-ADF2-42A8-82E9-37D5D8124B31}" type="slidenum">
              <a:rPr lang="zh-TW" altLang="en-US" smtClean="0"/>
              <a:pPr/>
              <a:t>‹#›</a:t>
            </a:fld>
            <a:endParaRPr lang="zh-TW" altLang="en-US"/>
          </a:p>
        </p:txBody>
      </p:sp>
      <p:sp>
        <p:nvSpPr>
          <p:cNvPr id="15" name="矩形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1331640" y="2636912"/>
            <a:ext cx="7406640" cy="1656184"/>
          </a:xfrm>
        </p:spPr>
        <p:txBody>
          <a:bodyPr>
            <a:normAutofit/>
          </a:bodyPr>
          <a:lstStyle/>
          <a:p>
            <a:r>
              <a:rPr lang="en-US" altLang="zh-TW" sz="2800" dirty="0" smtClean="0"/>
              <a:t>The influence of environmental features on route selection in an emergency situation</a:t>
            </a:r>
            <a:endParaRPr lang="zh-TW" altLang="en-US" sz="3600" dirty="0"/>
          </a:p>
        </p:txBody>
      </p:sp>
      <p:sp>
        <p:nvSpPr>
          <p:cNvPr id="3" name="副標題 2"/>
          <p:cNvSpPr>
            <a:spLocks noGrp="1"/>
          </p:cNvSpPr>
          <p:nvPr>
            <p:ph type="subTitle" idx="1"/>
          </p:nvPr>
        </p:nvSpPr>
        <p:spPr>
          <a:xfrm>
            <a:off x="1259632" y="4869160"/>
            <a:ext cx="7406640" cy="1752600"/>
          </a:xfrm>
        </p:spPr>
        <p:txBody>
          <a:bodyPr>
            <a:normAutofit/>
          </a:bodyPr>
          <a:lstStyle/>
          <a:p>
            <a:r>
              <a:rPr lang="zh-TW" altLang="en-US" sz="2000" dirty="0" smtClean="0">
                <a:latin typeface="標楷體" pitchFamily="65" charset="-120"/>
                <a:ea typeface="標楷體" pitchFamily="65" charset="-120"/>
                <a:cs typeface="Times New Roman" pitchFamily="18" charset="0"/>
              </a:rPr>
              <a:t>作者</a:t>
            </a:r>
            <a:r>
              <a:rPr lang="en-US" altLang="zh-TW" sz="2000" dirty="0" smtClean="0">
                <a:latin typeface="標楷體" pitchFamily="65" charset="-120"/>
                <a:ea typeface="標楷體" pitchFamily="65" charset="-120"/>
                <a:cs typeface="Times New Roman" pitchFamily="18" charset="0"/>
              </a:rPr>
              <a:t>:</a:t>
            </a:r>
            <a:r>
              <a:rPr lang="en-US" altLang="zh-TW" sz="2000" dirty="0" smtClean="0"/>
              <a:t> </a:t>
            </a:r>
            <a:r>
              <a:rPr lang="pt-BR" altLang="zh-TW" sz="2000" dirty="0" smtClean="0"/>
              <a:t>Elisângela Vilar , Francisco Rebelo , Paulo Noriega, Júlia Teles, Christopher Mayhorn</a:t>
            </a:r>
            <a:endParaRPr lang="en-US" altLang="zh-TW" sz="2000" dirty="0" smtClean="0">
              <a:latin typeface="標楷體" pitchFamily="65" charset="-120"/>
              <a:ea typeface="標楷體" pitchFamily="65" charset="-120"/>
              <a:cs typeface="Times New Roman" pitchFamily="18" charset="0"/>
            </a:endParaRPr>
          </a:p>
          <a:p>
            <a:r>
              <a:rPr lang="zh-TW" altLang="en-US" sz="2000" dirty="0" smtClean="0">
                <a:latin typeface="標楷體" pitchFamily="65" charset="-120"/>
                <a:ea typeface="標楷體" pitchFamily="65" charset="-120"/>
                <a:cs typeface="Times New Roman" pitchFamily="18" charset="0"/>
              </a:rPr>
              <a:t>期刊</a:t>
            </a:r>
            <a:r>
              <a:rPr lang="en-US" altLang="zh-TW" sz="2000" dirty="0" smtClean="0">
                <a:latin typeface="標楷體" pitchFamily="65" charset="-120"/>
                <a:ea typeface="標楷體" pitchFamily="65" charset="-120"/>
                <a:cs typeface="Times New Roman" pitchFamily="18" charset="0"/>
              </a:rPr>
              <a:t>:</a:t>
            </a:r>
            <a:r>
              <a:rPr lang="en-US" altLang="zh-TW" sz="2000" dirty="0" smtClean="0"/>
              <a:t> Applied Ergonomics</a:t>
            </a:r>
          </a:p>
          <a:p>
            <a:r>
              <a:rPr lang="zh-TW" altLang="en-US" sz="2000" dirty="0" smtClean="0">
                <a:latin typeface="標楷體" pitchFamily="65" charset="-120"/>
                <a:ea typeface="標楷體" pitchFamily="65" charset="-120"/>
                <a:cs typeface="Times New Roman" pitchFamily="18" charset="0"/>
              </a:rPr>
              <a:t>報告人</a:t>
            </a:r>
            <a:r>
              <a:rPr lang="en-US" altLang="zh-TW" sz="2000" dirty="0" smtClean="0">
                <a:latin typeface="標楷體" pitchFamily="65" charset="-120"/>
                <a:ea typeface="標楷體" pitchFamily="65" charset="-120"/>
                <a:cs typeface="Times New Roman" pitchFamily="18" charset="0"/>
              </a:rPr>
              <a:t>:</a:t>
            </a:r>
            <a:r>
              <a:rPr lang="zh-TW" altLang="en-US" sz="2000" dirty="0" smtClean="0">
                <a:latin typeface="標楷體" pitchFamily="65" charset="-120"/>
                <a:ea typeface="標楷體" pitchFamily="65" charset="-120"/>
                <a:cs typeface="Times New Roman" pitchFamily="18" charset="0"/>
              </a:rPr>
              <a:t>金柏翰</a:t>
            </a:r>
            <a:endParaRPr lang="zh-TW" altLang="en-US" sz="2000" dirty="0">
              <a:latin typeface="標楷體" pitchFamily="65" charset="-120"/>
              <a:ea typeface="標楷體" pitchFamily="65" charset="-12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Method</a:t>
            </a:r>
            <a:endParaRPr lang="zh-TW" altLang="en-US" dirty="0"/>
          </a:p>
        </p:txBody>
      </p:sp>
      <p:sp>
        <p:nvSpPr>
          <p:cNvPr id="3" name="內容版面配置區 2"/>
          <p:cNvSpPr>
            <a:spLocks noGrp="1"/>
          </p:cNvSpPr>
          <p:nvPr>
            <p:ph idx="1"/>
          </p:nvPr>
        </p:nvSpPr>
        <p:spPr/>
        <p:txBody>
          <a:bodyPr/>
          <a:lstStyle/>
          <a:p>
            <a:r>
              <a:rPr lang="zh-TW" altLang="en-US" dirty="0" smtClean="0">
                <a:latin typeface="標楷體" pitchFamily="65" charset="-120"/>
                <a:ea typeface="標楷體" pitchFamily="65" charset="-120"/>
              </a:rPr>
              <a:t>實驗地點平面圖</a:t>
            </a:r>
            <a:r>
              <a:rPr lang="en-US" altLang="zh-TW" dirty="0" smtClean="0">
                <a:latin typeface="標楷體" pitchFamily="65" charset="-120"/>
                <a:ea typeface="標楷體" pitchFamily="65" charset="-120"/>
              </a:rPr>
              <a:t>:</a:t>
            </a:r>
          </a:p>
          <a:p>
            <a:endParaRPr lang="zh-TW" altLang="en-US" dirty="0">
              <a:latin typeface="標楷體" pitchFamily="65" charset="-120"/>
              <a:ea typeface="標楷體" pitchFamily="65" charset="-120"/>
            </a:endParaRPr>
          </a:p>
        </p:txBody>
      </p:sp>
      <p:pic>
        <p:nvPicPr>
          <p:cNvPr id="4" name="圖片 3" descr="未命名.png"/>
          <p:cNvPicPr>
            <a:picLocks noChangeAspect="1"/>
          </p:cNvPicPr>
          <p:nvPr/>
        </p:nvPicPr>
        <p:blipFill>
          <a:blip r:embed="rId2" cstate="print"/>
          <a:stretch>
            <a:fillRect/>
          </a:stretch>
        </p:blipFill>
        <p:spPr>
          <a:xfrm>
            <a:off x="1024977" y="2492896"/>
            <a:ext cx="8119023" cy="3737966"/>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US" altLang="zh-TW" dirty="0" smtClean="0"/>
              <a:t>Method</a:t>
            </a:r>
            <a:endParaRPr lang="zh-TW" altLang="en-US" dirty="0"/>
          </a:p>
        </p:txBody>
      </p:sp>
      <p:sp>
        <p:nvSpPr>
          <p:cNvPr id="3" name="內容版面配置區 2"/>
          <p:cNvSpPr>
            <a:spLocks noGrp="1"/>
          </p:cNvSpPr>
          <p:nvPr>
            <p:ph idx="1"/>
          </p:nvPr>
        </p:nvSpPr>
        <p:spPr/>
        <p:txBody>
          <a:bodyPr/>
          <a:lstStyle/>
          <a:p>
            <a:r>
              <a:rPr lang="zh-TW" altLang="en-US" dirty="0" smtClean="0">
                <a:latin typeface="標楷體" pitchFamily="65" charset="-120"/>
                <a:ea typeface="標楷體" pitchFamily="65" charset="-120"/>
              </a:rPr>
              <a:t>平均年齡</a:t>
            </a:r>
            <a:r>
              <a:rPr lang="en-US" altLang="zh-TW" dirty="0" smtClean="0">
                <a:latin typeface="標楷體" pitchFamily="65" charset="-120"/>
                <a:ea typeface="標楷體" pitchFamily="65" charset="-120"/>
              </a:rPr>
              <a:t>21.27</a:t>
            </a:r>
            <a:r>
              <a:rPr lang="zh-TW" altLang="en-US" dirty="0" smtClean="0">
                <a:latin typeface="標楷體" pitchFamily="65" charset="-120"/>
                <a:ea typeface="標楷體" pitchFamily="65" charset="-120"/>
              </a:rPr>
              <a:t>歲，</a:t>
            </a:r>
            <a:r>
              <a:rPr lang="en-US" altLang="zh-TW" dirty="0" smtClean="0">
                <a:latin typeface="標楷體" pitchFamily="65" charset="-120"/>
                <a:ea typeface="標楷體" pitchFamily="65" charset="-120"/>
              </a:rPr>
              <a:t>SD=3.2</a:t>
            </a:r>
          </a:p>
          <a:p>
            <a:endParaRPr lang="en-US" altLang="zh-TW" dirty="0" smtClean="0">
              <a:latin typeface="標楷體" pitchFamily="65" charset="-120"/>
              <a:ea typeface="標楷體" pitchFamily="65" charset="-120"/>
            </a:endParaRPr>
          </a:p>
          <a:p>
            <a:pPr>
              <a:buNone/>
            </a:pPr>
            <a:endParaRPr lang="en-US" altLang="zh-TW" dirty="0" smtClean="0">
              <a:latin typeface="標楷體" pitchFamily="65" charset="-120"/>
              <a:ea typeface="標楷體" pitchFamily="65" charset="-120"/>
            </a:endParaRPr>
          </a:p>
          <a:p>
            <a:endParaRPr lang="zh-TW" altLang="en-US" dirty="0">
              <a:latin typeface="標楷體" pitchFamily="65" charset="-120"/>
              <a:ea typeface="標楷體" pitchFamily="65" charset="-120"/>
            </a:endParaRPr>
          </a:p>
        </p:txBody>
      </p:sp>
      <p:graphicFrame>
        <p:nvGraphicFramePr>
          <p:cNvPr id="4" name="圖表 3"/>
          <p:cNvGraphicFramePr/>
          <p:nvPr/>
        </p:nvGraphicFramePr>
        <p:xfrm>
          <a:off x="2195736" y="2564904"/>
          <a:ext cx="6072336" cy="3832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Method</a:t>
            </a:r>
            <a:endParaRPr lang="zh-TW" altLang="en-US" dirty="0"/>
          </a:p>
        </p:txBody>
      </p:sp>
      <p:sp>
        <p:nvSpPr>
          <p:cNvPr id="3" name="內容版面配置區 2"/>
          <p:cNvSpPr>
            <a:spLocks noGrp="1"/>
          </p:cNvSpPr>
          <p:nvPr>
            <p:ph idx="1"/>
          </p:nvPr>
        </p:nvSpPr>
        <p:spPr/>
        <p:txBody>
          <a:bodyPr/>
          <a:lstStyle/>
          <a:p>
            <a:r>
              <a:rPr lang="zh-TW" altLang="en-US" dirty="0" smtClean="0">
                <a:latin typeface="Times New Roman" pitchFamily="18" charset="0"/>
                <a:ea typeface="標楷體" pitchFamily="65" charset="-120"/>
                <a:cs typeface="Times New Roman" pitchFamily="18" charset="0"/>
              </a:rPr>
              <a:t>實驗流程</a:t>
            </a:r>
            <a:r>
              <a:rPr lang="en-US" altLang="zh-TW" dirty="0" smtClean="0">
                <a:latin typeface="Times New Roman" pitchFamily="18" charset="0"/>
                <a:ea typeface="標楷體" pitchFamily="65" charset="-120"/>
                <a:cs typeface="Times New Roman" pitchFamily="18" charset="0"/>
              </a:rPr>
              <a:t>:</a:t>
            </a:r>
          </a:p>
          <a:p>
            <a:pPr lvl="1"/>
            <a:r>
              <a:rPr lang="zh-TW" altLang="en-US" dirty="0" smtClean="0">
                <a:latin typeface="Times New Roman" pitchFamily="18" charset="0"/>
                <a:ea typeface="標楷體" pitchFamily="65" charset="-120"/>
                <a:cs typeface="Times New Roman" pitchFamily="18" charset="0"/>
              </a:rPr>
              <a:t>訓練階段</a:t>
            </a:r>
            <a:r>
              <a:rPr lang="en-US" altLang="zh-TW" dirty="0" smtClean="0">
                <a:latin typeface="Times New Roman" pitchFamily="18" charset="0"/>
                <a:ea typeface="標楷體" pitchFamily="65" charset="-120"/>
                <a:cs typeface="Times New Roman" pitchFamily="18" charset="0"/>
                <a:sym typeface="Wingdings" pitchFamily="2" charset="2"/>
              </a:rPr>
              <a:t>:</a:t>
            </a:r>
          </a:p>
          <a:p>
            <a:pPr lvl="2"/>
            <a:r>
              <a:rPr lang="en-US" altLang="zh-TW" dirty="0" smtClean="0">
                <a:latin typeface="Times New Roman" pitchFamily="18" charset="0"/>
                <a:ea typeface="標楷體" pitchFamily="65" charset="-120"/>
                <a:cs typeface="Times New Roman" pitchFamily="18" charset="0"/>
                <a:sym typeface="Wingdings" pitchFamily="2" charset="2"/>
              </a:rPr>
              <a:t>(1)</a:t>
            </a:r>
            <a:r>
              <a:rPr lang="zh-TW" altLang="en-US" dirty="0" smtClean="0">
                <a:latin typeface="Times New Roman" pitchFamily="18" charset="0"/>
                <a:ea typeface="標楷體" pitchFamily="65" charset="-120"/>
                <a:cs typeface="Times New Roman" pitchFamily="18" charset="0"/>
              </a:rPr>
              <a:t>使用操作桿熟悉操作方法。</a:t>
            </a:r>
            <a:endParaRPr lang="en-US" altLang="zh-TW" dirty="0" smtClean="0">
              <a:latin typeface="Times New Roman" pitchFamily="18" charset="0"/>
              <a:ea typeface="標楷體" pitchFamily="65" charset="-120"/>
              <a:cs typeface="Times New Roman" pitchFamily="18" charset="0"/>
            </a:endParaRPr>
          </a:p>
          <a:p>
            <a:pPr lvl="2"/>
            <a:r>
              <a:rPr lang="en-US" altLang="zh-TW" dirty="0" smtClean="0">
                <a:latin typeface="Times New Roman" pitchFamily="18" charset="0"/>
                <a:ea typeface="標楷體" pitchFamily="65" charset="-120"/>
                <a:cs typeface="Times New Roman" pitchFamily="18" charset="0"/>
              </a:rPr>
              <a:t>(2)</a:t>
            </a:r>
            <a:r>
              <a:rPr lang="zh-TW" altLang="en-US" dirty="0" smtClean="0">
                <a:latin typeface="Times New Roman" pitchFamily="18" charset="0"/>
                <a:ea typeface="標楷體" pitchFamily="65" charset="-120"/>
                <a:cs typeface="Times New Roman" pitchFamily="18" charset="0"/>
              </a:rPr>
              <a:t>正確的選擇所要移動的道路。</a:t>
            </a:r>
            <a:endParaRPr lang="en-US" altLang="zh-TW" dirty="0" smtClean="0">
              <a:latin typeface="Times New Roman" pitchFamily="18" charset="0"/>
              <a:ea typeface="標楷體" pitchFamily="65" charset="-120"/>
              <a:cs typeface="Times New Roman" pitchFamily="18" charset="0"/>
            </a:endParaRPr>
          </a:p>
          <a:p>
            <a:pPr lvl="2"/>
            <a:r>
              <a:rPr lang="en-US" altLang="zh-TW" dirty="0" smtClean="0">
                <a:latin typeface="Times New Roman" pitchFamily="18" charset="0"/>
                <a:ea typeface="標楷體" pitchFamily="65" charset="-120"/>
                <a:cs typeface="Times New Roman" pitchFamily="18" charset="0"/>
              </a:rPr>
              <a:t>(3)</a:t>
            </a:r>
            <a:r>
              <a:rPr lang="zh-TW" altLang="en-US" dirty="0" smtClean="0">
                <a:latin typeface="Times New Roman" pitchFamily="18" charset="0"/>
                <a:ea typeface="標楷體" pitchFamily="65" charset="-120"/>
                <a:cs typeface="Times New Roman" pitchFamily="18" charset="0"/>
              </a:rPr>
              <a:t>完成上兩項之後進入實驗階段</a:t>
            </a:r>
            <a:endParaRPr lang="en-US" altLang="zh-TW" dirty="0" smtClean="0">
              <a:latin typeface="Times New Roman" pitchFamily="18" charset="0"/>
              <a:ea typeface="標楷體" pitchFamily="65" charset="-120"/>
              <a:cs typeface="Times New Roman" pitchFamily="18" charset="0"/>
            </a:endParaRPr>
          </a:p>
          <a:p>
            <a:pPr lvl="1"/>
            <a:r>
              <a:rPr lang="zh-TW" altLang="en-US" dirty="0" smtClean="0">
                <a:latin typeface="Times New Roman" pitchFamily="18" charset="0"/>
                <a:ea typeface="標楷體" pitchFamily="65" charset="-120"/>
                <a:cs typeface="Times New Roman" pitchFamily="18" charset="0"/>
              </a:rPr>
              <a:t>實驗階段</a:t>
            </a:r>
            <a:r>
              <a:rPr lang="en-US" altLang="zh-TW" dirty="0" smtClean="0">
                <a:latin typeface="Times New Roman" pitchFamily="18" charset="0"/>
                <a:ea typeface="標楷體" pitchFamily="65" charset="-120"/>
                <a:cs typeface="Times New Roman" pitchFamily="18" charset="0"/>
              </a:rPr>
              <a:t>:</a:t>
            </a:r>
          </a:p>
          <a:p>
            <a:pPr lvl="2"/>
            <a:r>
              <a:rPr lang="en-US" altLang="zh-TW" dirty="0" smtClean="0">
                <a:latin typeface="Times New Roman" pitchFamily="18" charset="0"/>
                <a:ea typeface="標楷體" pitchFamily="65" charset="-120"/>
                <a:cs typeface="Times New Roman" pitchFamily="18" charset="0"/>
              </a:rPr>
              <a:t>(1)</a:t>
            </a:r>
            <a:r>
              <a:rPr lang="zh-TW" altLang="en-US" dirty="0" smtClean="0">
                <a:latin typeface="Times New Roman" pitchFamily="18" charset="0"/>
                <a:ea typeface="標楷體" pitchFamily="65" charset="-120"/>
                <a:cs typeface="Times New Roman" pitchFamily="18" charset="0"/>
              </a:rPr>
              <a:t>總共有</a:t>
            </a:r>
            <a:r>
              <a:rPr lang="en-US" altLang="zh-TW" dirty="0" smtClean="0">
                <a:latin typeface="Times New Roman" pitchFamily="18" charset="0"/>
                <a:ea typeface="標楷體" pitchFamily="65" charset="-120"/>
                <a:cs typeface="Times New Roman" pitchFamily="18" charset="0"/>
              </a:rPr>
              <a:t>4</a:t>
            </a:r>
            <a:r>
              <a:rPr lang="zh-TW" altLang="en-US" dirty="0" smtClean="0">
                <a:latin typeface="Times New Roman" pitchFamily="18" charset="0"/>
                <a:ea typeface="標楷體" pitchFamily="65" charset="-120"/>
                <a:cs typeface="Times New Roman" pitchFamily="18" charset="0"/>
              </a:rPr>
              <a:t>個階段每個階段</a:t>
            </a:r>
            <a:r>
              <a:rPr lang="en-US" altLang="zh-TW" dirty="0" smtClean="0">
                <a:latin typeface="Times New Roman" pitchFamily="18" charset="0"/>
                <a:ea typeface="標楷體" pitchFamily="65" charset="-120"/>
                <a:cs typeface="Times New Roman" pitchFamily="18" charset="0"/>
              </a:rPr>
              <a:t>118</a:t>
            </a:r>
            <a:r>
              <a:rPr lang="zh-TW" altLang="en-US" dirty="0" smtClean="0">
                <a:latin typeface="Times New Roman" pitchFamily="18" charset="0"/>
                <a:ea typeface="標楷體" pitchFamily="65" charset="-120"/>
                <a:cs typeface="Times New Roman" pitchFamily="18" charset="0"/>
              </a:rPr>
              <a:t>個路段選擇，</a:t>
            </a:r>
            <a:r>
              <a:rPr lang="en-US" altLang="zh-TW" dirty="0" smtClean="0">
                <a:latin typeface="Times New Roman" pitchFamily="18" charset="0"/>
                <a:ea typeface="標楷體" pitchFamily="65" charset="-120"/>
                <a:cs typeface="Times New Roman" pitchFamily="18" charset="0"/>
              </a:rPr>
              <a:t>12</a:t>
            </a:r>
            <a:r>
              <a:rPr lang="zh-TW" altLang="en-US" dirty="0" smtClean="0">
                <a:latin typeface="Times New Roman" pitchFamily="18" charset="0"/>
                <a:ea typeface="標楷體" pitchFamily="65" charset="-120"/>
                <a:cs typeface="Times New Roman" pitchFamily="18" charset="0"/>
              </a:rPr>
              <a:t>分鐘，做選擇路徑的任務，每一個路段重複出現</a:t>
            </a:r>
            <a:r>
              <a:rPr lang="en-US" altLang="zh-TW" dirty="0" smtClean="0">
                <a:latin typeface="Times New Roman" pitchFamily="18" charset="0"/>
                <a:ea typeface="標楷體" pitchFamily="65" charset="-120"/>
                <a:cs typeface="Times New Roman" pitchFamily="18" charset="0"/>
              </a:rPr>
              <a:t>8</a:t>
            </a:r>
            <a:r>
              <a:rPr lang="zh-TW" altLang="en-US" dirty="0" smtClean="0">
                <a:latin typeface="Times New Roman" pitchFamily="18" charset="0"/>
                <a:ea typeface="標楷體" pitchFamily="65" charset="-120"/>
                <a:cs typeface="Times New Roman" pitchFamily="18" charset="0"/>
              </a:rPr>
              <a:t>次。</a:t>
            </a:r>
            <a:endParaRPr lang="en-US" altLang="zh-TW" dirty="0" smtClean="0">
              <a:latin typeface="Times New Roman" pitchFamily="18" charset="0"/>
              <a:ea typeface="標楷體" pitchFamily="65" charset="-120"/>
              <a:cs typeface="Times New Roman" pitchFamily="18" charset="0"/>
            </a:endParaRPr>
          </a:p>
          <a:p>
            <a:pPr lvl="2"/>
            <a:r>
              <a:rPr lang="en-US" altLang="zh-TW" dirty="0" smtClean="0">
                <a:latin typeface="Times New Roman" pitchFamily="18" charset="0"/>
                <a:ea typeface="標楷體" pitchFamily="65" charset="-120"/>
                <a:cs typeface="Times New Roman" pitchFamily="18" charset="0"/>
              </a:rPr>
              <a:t>(2)</a:t>
            </a:r>
            <a:r>
              <a:rPr lang="zh-TW" altLang="en-US" dirty="0" smtClean="0">
                <a:latin typeface="Times New Roman" pitchFamily="18" charset="0"/>
                <a:ea typeface="標楷體" pitchFamily="65" charset="-120"/>
                <a:cs typeface="Times New Roman" pitchFamily="18" charset="0"/>
              </a:rPr>
              <a:t>實驗結束後填寫基本資料問卷後結束實驗。</a:t>
            </a:r>
            <a:endParaRPr lang="zh-TW" altLang="en-US" dirty="0">
              <a:latin typeface="Times New Roman" pitchFamily="18" charset="0"/>
              <a:ea typeface="標楷體" pitchFamily="65" charset="-12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US" altLang="zh-TW" dirty="0" smtClean="0"/>
              <a:t>Results</a:t>
            </a:r>
            <a:endParaRPr lang="zh-TW" altLang="en-US" dirty="0"/>
          </a:p>
        </p:txBody>
      </p:sp>
      <p:sp>
        <p:nvSpPr>
          <p:cNvPr id="3" name="內容版面配置區 2"/>
          <p:cNvSpPr>
            <a:spLocks noGrp="1"/>
          </p:cNvSpPr>
          <p:nvPr>
            <p:ph idx="1"/>
          </p:nvPr>
        </p:nvSpPr>
        <p:spPr/>
        <p:txBody>
          <a:bodyPr/>
          <a:lstStyle/>
          <a:p>
            <a:r>
              <a:rPr lang="zh-TW" altLang="en-US" sz="2400" dirty="0" smtClean="0">
                <a:latin typeface="Times New Roman" pitchFamily="18" charset="0"/>
                <a:ea typeface="標楷體" pitchFamily="65" charset="-120"/>
                <a:cs typeface="Times New Roman" pitchFamily="18" charset="0"/>
              </a:rPr>
              <a:t>比較</a:t>
            </a:r>
            <a:r>
              <a:rPr lang="en-US" altLang="zh-TW" sz="2400" dirty="0" smtClean="0">
                <a:latin typeface="Times New Roman" pitchFamily="18" charset="0"/>
                <a:ea typeface="標楷體" pitchFamily="65" charset="-120"/>
                <a:cs typeface="Times New Roman" pitchFamily="18" charset="0"/>
              </a:rPr>
              <a:t>T</a:t>
            </a:r>
            <a:r>
              <a:rPr lang="zh-TW" altLang="en-US" sz="2400" dirty="0" smtClean="0">
                <a:latin typeface="Times New Roman" pitchFamily="18" charset="0"/>
                <a:ea typeface="標楷體" pitchFamily="65" charset="-120"/>
                <a:cs typeface="Times New Roman" pitchFamily="18" charset="0"/>
              </a:rPr>
              <a:t>字路口右轉比左轉結果顯示                                       </a:t>
            </a:r>
            <a:r>
              <a:rPr lang="en-US" altLang="zh-TW" sz="2400" dirty="0" smtClean="0">
                <a:latin typeface="Times New Roman" pitchFamily="18" charset="0"/>
                <a:ea typeface="標楷體" pitchFamily="65" charset="-120"/>
                <a:cs typeface="Times New Roman" pitchFamily="18" charset="0"/>
              </a:rPr>
              <a:t>(M= 55.93%; SD =24.06; one-sample</a:t>
            </a:r>
            <a:r>
              <a:rPr lang="zh-TW" altLang="en-US" sz="2400" dirty="0" smtClean="0">
                <a:latin typeface="Times New Roman" pitchFamily="18" charset="0"/>
                <a:ea typeface="標楷體" pitchFamily="65" charset="-120"/>
                <a:cs typeface="Times New Roman" pitchFamily="18" charset="0"/>
              </a:rPr>
              <a:t> </a:t>
            </a:r>
            <a:r>
              <a:rPr lang="en-US" altLang="zh-TW" sz="2400" dirty="0" smtClean="0">
                <a:latin typeface="Times New Roman" pitchFamily="18" charset="0"/>
                <a:ea typeface="標楷體" pitchFamily="65" charset="-120"/>
                <a:cs typeface="Times New Roman" pitchFamily="18" charset="0"/>
              </a:rPr>
              <a:t>t test; t(29) =1.35, p =0.187, d =0.25)</a:t>
            </a:r>
          </a:p>
          <a:p>
            <a:endParaRPr lang="en-US" altLang="zh-TW" sz="2400" dirty="0" smtClean="0">
              <a:latin typeface="Times New Roman" pitchFamily="18" charset="0"/>
              <a:ea typeface="標楷體" pitchFamily="65" charset="-120"/>
              <a:cs typeface="Times New Roman" pitchFamily="18" charset="0"/>
            </a:endParaRPr>
          </a:p>
          <a:p>
            <a:r>
              <a:rPr lang="zh-TW" altLang="en-US" sz="2400" dirty="0" smtClean="0">
                <a:latin typeface="Times New Roman" pitchFamily="18" charset="0"/>
                <a:ea typeface="標楷體" pitchFamily="65" charset="-120"/>
                <a:cs typeface="Times New Roman" pitchFamily="18" charset="0"/>
              </a:rPr>
              <a:t>比較</a:t>
            </a:r>
            <a:r>
              <a:rPr lang="en-US" altLang="zh-TW" sz="2400" dirty="0" smtClean="0">
                <a:latin typeface="Times New Roman" pitchFamily="18" charset="0"/>
                <a:ea typeface="標楷體" pitchFamily="65" charset="-120"/>
                <a:cs typeface="Times New Roman" pitchFamily="18" charset="0"/>
              </a:rPr>
              <a:t>F</a:t>
            </a:r>
            <a:r>
              <a:rPr lang="zh-TW" altLang="en-US" sz="2400" dirty="0" smtClean="0">
                <a:latin typeface="Times New Roman" pitchFamily="18" charset="0"/>
                <a:ea typeface="標楷體" pitchFamily="65" charset="-120"/>
                <a:cs typeface="Times New Roman" pitchFamily="18" charset="0"/>
              </a:rPr>
              <a:t>字</a:t>
            </a:r>
            <a:r>
              <a:rPr lang="zh-TW" altLang="en-US" sz="2400" dirty="0" smtClean="0">
                <a:latin typeface="Times New Roman" pitchFamily="18" charset="0"/>
                <a:ea typeface="標楷體" pitchFamily="65" charset="-120"/>
                <a:cs typeface="Times New Roman" pitchFamily="18" charset="0"/>
              </a:rPr>
              <a:t>路口前面比側面比較結果顯示</a:t>
            </a:r>
            <a:endParaRPr lang="en-US" altLang="zh-TW" sz="2400" dirty="0" smtClean="0">
              <a:latin typeface="Times New Roman" pitchFamily="18" charset="0"/>
              <a:ea typeface="標楷體" pitchFamily="65" charset="-120"/>
              <a:cs typeface="Times New Roman" pitchFamily="18" charset="0"/>
            </a:endParaRPr>
          </a:p>
          <a:p>
            <a:pPr>
              <a:buNone/>
            </a:pPr>
            <a:r>
              <a:rPr lang="zh-TW" altLang="en-US" sz="2400" dirty="0" smtClean="0">
                <a:latin typeface="Times New Roman" pitchFamily="18" charset="0"/>
                <a:ea typeface="標楷體" pitchFamily="65" charset="-120"/>
                <a:cs typeface="Times New Roman" pitchFamily="18" charset="0"/>
              </a:rPr>
              <a:t>    </a:t>
            </a:r>
            <a:r>
              <a:rPr lang="en-US" altLang="zh-TW" sz="2400" dirty="0" smtClean="0">
                <a:latin typeface="Times New Roman" pitchFamily="18" charset="0"/>
                <a:ea typeface="標楷體" pitchFamily="65" charset="-120"/>
                <a:cs typeface="Times New Roman" pitchFamily="18" charset="0"/>
              </a:rPr>
              <a:t>(one-sample t test;</a:t>
            </a:r>
            <a:r>
              <a:rPr lang="zh-TW" altLang="en-US" sz="2400" dirty="0" smtClean="0">
                <a:latin typeface="Times New Roman" pitchFamily="18" charset="0"/>
                <a:ea typeface="標楷體" pitchFamily="65" charset="-120"/>
                <a:cs typeface="Times New Roman" pitchFamily="18" charset="0"/>
              </a:rPr>
              <a:t> </a:t>
            </a:r>
            <a:r>
              <a:rPr lang="fr-FR" altLang="zh-TW" sz="2400" dirty="0" smtClean="0">
                <a:latin typeface="Times New Roman" pitchFamily="18" charset="0"/>
                <a:ea typeface="標楷體" pitchFamily="65" charset="-120"/>
                <a:cs typeface="Times New Roman" pitchFamily="18" charset="0"/>
              </a:rPr>
              <a:t>t(29)</a:t>
            </a:r>
            <a:r>
              <a:rPr lang="en-US" altLang="zh-TW" sz="2400" dirty="0" smtClean="0">
                <a:latin typeface="Times New Roman" pitchFamily="18" charset="0"/>
                <a:ea typeface="標楷體" pitchFamily="65" charset="-120"/>
                <a:cs typeface="Times New Roman" pitchFamily="18" charset="0"/>
              </a:rPr>
              <a:t>=</a:t>
            </a:r>
            <a:r>
              <a:rPr lang="fr-FR" altLang="zh-TW" sz="2400" dirty="0" smtClean="0">
                <a:latin typeface="Times New Roman" pitchFamily="18" charset="0"/>
                <a:ea typeface="標楷體" pitchFamily="65" charset="-120"/>
                <a:cs typeface="Times New Roman" pitchFamily="18" charset="0"/>
              </a:rPr>
              <a:t>0.57; </a:t>
            </a:r>
            <a:r>
              <a:rPr lang="zh-TW" altLang="en-US" sz="2400" dirty="0" smtClean="0">
                <a:latin typeface="Times New Roman" pitchFamily="18" charset="0"/>
                <a:ea typeface="標楷體" pitchFamily="65" charset="-120"/>
                <a:cs typeface="Times New Roman" pitchFamily="18" charset="0"/>
              </a:rPr>
              <a:t> </a:t>
            </a:r>
            <a:r>
              <a:rPr lang="fr-FR" altLang="zh-TW" sz="2400" dirty="0" smtClean="0">
                <a:latin typeface="Times New Roman" pitchFamily="18" charset="0"/>
                <a:ea typeface="標楷體" pitchFamily="65" charset="-120"/>
                <a:cs typeface="Times New Roman" pitchFamily="18" charset="0"/>
              </a:rPr>
              <a:t>p </a:t>
            </a:r>
            <a:r>
              <a:rPr lang="en-US" altLang="zh-TW" sz="2400" dirty="0" smtClean="0">
                <a:latin typeface="Times New Roman" pitchFamily="18" charset="0"/>
                <a:ea typeface="標楷體" pitchFamily="65" charset="-120"/>
                <a:cs typeface="Times New Roman" pitchFamily="18" charset="0"/>
              </a:rPr>
              <a:t>=</a:t>
            </a:r>
            <a:r>
              <a:rPr lang="fr-FR" altLang="zh-TW" sz="2400" dirty="0" smtClean="0">
                <a:latin typeface="Times New Roman" pitchFamily="18" charset="0"/>
                <a:ea typeface="標楷體" pitchFamily="65" charset="-120"/>
                <a:cs typeface="Times New Roman" pitchFamily="18" charset="0"/>
              </a:rPr>
              <a:t>0.955; </a:t>
            </a:r>
            <a:r>
              <a:rPr lang="zh-TW" altLang="en-US" sz="2400" dirty="0" smtClean="0">
                <a:latin typeface="Times New Roman" pitchFamily="18" charset="0"/>
                <a:ea typeface="標楷體" pitchFamily="65" charset="-120"/>
                <a:cs typeface="Times New Roman" pitchFamily="18" charset="0"/>
              </a:rPr>
              <a:t> </a:t>
            </a:r>
            <a:r>
              <a:rPr lang="fr-FR" altLang="zh-TW" sz="2400" dirty="0" smtClean="0">
                <a:latin typeface="Times New Roman" pitchFamily="18" charset="0"/>
                <a:ea typeface="標楷體" pitchFamily="65" charset="-120"/>
                <a:cs typeface="Times New Roman" pitchFamily="18" charset="0"/>
              </a:rPr>
              <a:t>d </a:t>
            </a:r>
            <a:r>
              <a:rPr lang="en-US" altLang="zh-TW" sz="2400" dirty="0" smtClean="0">
                <a:latin typeface="Times New Roman" pitchFamily="18" charset="0"/>
                <a:ea typeface="標楷體" pitchFamily="65" charset="-120"/>
                <a:cs typeface="Times New Roman" pitchFamily="18" charset="0"/>
              </a:rPr>
              <a:t>=</a:t>
            </a:r>
            <a:r>
              <a:rPr lang="fr-FR" altLang="zh-TW" sz="2400" dirty="0" smtClean="0">
                <a:latin typeface="Times New Roman" pitchFamily="18" charset="0"/>
                <a:ea typeface="標楷體" pitchFamily="65" charset="-120"/>
                <a:cs typeface="Times New Roman" pitchFamily="18" charset="0"/>
              </a:rPr>
              <a:t>0.01)</a:t>
            </a:r>
          </a:p>
          <a:p>
            <a:pPr>
              <a:buNone/>
            </a:pPr>
            <a:r>
              <a:rPr lang="zh-TW" altLang="en-US" sz="2400" dirty="0" smtClean="0">
                <a:latin typeface="Times New Roman" pitchFamily="18" charset="0"/>
                <a:ea typeface="標楷體" pitchFamily="65" charset="-120"/>
                <a:cs typeface="Times New Roman" pitchFamily="18" charset="0"/>
              </a:rPr>
              <a:t>   選擇側面比例為</a:t>
            </a:r>
            <a:r>
              <a:rPr lang="en-US" altLang="zh-TW" sz="2400" dirty="0" smtClean="0"/>
              <a:t> (M =50.40%, SD=38.75)</a:t>
            </a:r>
          </a:p>
          <a:p>
            <a:pPr>
              <a:buNone/>
            </a:pPr>
            <a:r>
              <a:rPr lang="zh-TW" altLang="en-US" sz="2400" dirty="0" smtClean="0">
                <a:latin typeface="Times New Roman" pitchFamily="18" charset="0"/>
                <a:ea typeface="標楷體" pitchFamily="65" charset="-120"/>
                <a:cs typeface="Times New Roman" pitchFamily="18" charset="0"/>
              </a:rPr>
              <a:t>   選擇前方比例為</a:t>
            </a:r>
            <a:r>
              <a:rPr lang="en-US" altLang="zh-TW" sz="2400" dirty="0" smtClean="0"/>
              <a:t>(M =49.60%, SD =38.75)</a:t>
            </a:r>
            <a:endParaRPr lang="en-US" altLang="zh-TW" sz="2400" dirty="0" smtClean="0">
              <a:latin typeface="Times New Roman" pitchFamily="18" charset="0"/>
              <a:ea typeface="標楷體" pitchFamily="65" charset="-120"/>
              <a:cs typeface="Times New Roman" pitchFamily="18" charset="0"/>
            </a:endParaRPr>
          </a:p>
          <a:p>
            <a:endParaRPr lang="en-US" altLang="zh-TW" dirty="0" smtClean="0">
              <a:latin typeface="Times New Roman" pitchFamily="18" charset="0"/>
              <a:ea typeface="標楷體" pitchFamily="65" charset="-120"/>
              <a:cs typeface="Times New Roman" pitchFamily="18" charset="0"/>
            </a:endParaRPr>
          </a:p>
          <a:p>
            <a:endParaRPr lang="en-US" altLang="zh-TW" sz="2400" dirty="0" smtClean="0">
              <a:latin typeface="Times New Roman" pitchFamily="18" charset="0"/>
              <a:ea typeface="標楷體" pitchFamily="65" charset="-120"/>
              <a:cs typeface="Times New Roman" pitchFamily="18" charset="0"/>
            </a:endParaRPr>
          </a:p>
          <a:p>
            <a:endParaRPr lang="zh-TW" altLang="en-US" sz="2400" dirty="0">
              <a:latin typeface="Times New Roman" pitchFamily="18" charset="0"/>
              <a:ea typeface="標楷體" pitchFamily="65" charset="-12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Results</a:t>
            </a:r>
            <a:endParaRPr lang="zh-TW" altLang="en-US" dirty="0"/>
          </a:p>
        </p:txBody>
      </p:sp>
      <p:sp>
        <p:nvSpPr>
          <p:cNvPr id="3" name="內容版面配置區 2"/>
          <p:cNvSpPr>
            <a:spLocks noGrp="1"/>
          </p:cNvSpPr>
          <p:nvPr>
            <p:ph idx="1"/>
          </p:nvPr>
        </p:nvSpPr>
        <p:spPr/>
        <p:txBody>
          <a:bodyPr/>
          <a:lstStyle/>
          <a:p>
            <a:r>
              <a:rPr lang="en-US" altLang="zh-TW" sz="2400" dirty="0" smtClean="0">
                <a:latin typeface="Times New Roman" pitchFamily="18" charset="0"/>
                <a:ea typeface="標楷體" pitchFamily="65" charset="-120"/>
                <a:cs typeface="Times New Roman" pitchFamily="18" charset="0"/>
              </a:rPr>
              <a:t>T</a:t>
            </a:r>
            <a:r>
              <a:rPr lang="zh-TW" altLang="en-US" sz="2400" dirty="0" smtClean="0">
                <a:latin typeface="Times New Roman" pitchFamily="18" charset="0"/>
                <a:ea typeface="標楷體" pitchFamily="65" charset="-120"/>
                <a:cs typeface="Times New Roman" pitchFamily="18" charset="0"/>
              </a:rPr>
              <a:t>字路口寬度比較結果                                                         </a:t>
            </a:r>
            <a:r>
              <a:rPr lang="en-US" altLang="zh-TW" sz="2400" dirty="0" smtClean="0">
                <a:latin typeface="Times New Roman" pitchFamily="18" charset="0"/>
                <a:ea typeface="標楷體" pitchFamily="65" charset="-120"/>
                <a:cs typeface="Times New Roman" pitchFamily="18" charset="0"/>
              </a:rPr>
              <a:t>(M =70.04%, SD =28.94, t(29) =3.79,p =0.001, d =0.69)</a:t>
            </a:r>
            <a:r>
              <a:rPr lang="zh-TW" altLang="en-US" sz="2400" dirty="0" smtClean="0">
                <a:latin typeface="Times New Roman" pitchFamily="18" charset="0"/>
                <a:ea typeface="標楷體" pitchFamily="65" charset="-120"/>
                <a:cs typeface="Times New Roman" pitchFamily="18" charset="0"/>
              </a:rPr>
              <a:t>有較高比例的人選擇較寬的方向。</a:t>
            </a:r>
            <a:endParaRPr lang="en-US" altLang="zh-TW" sz="2400" dirty="0" smtClean="0">
              <a:latin typeface="Times New Roman" pitchFamily="18" charset="0"/>
              <a:ea typeface="標楷體" pitchFamily="65" charset="-120"/>
              <a:cs typeface="Times New Roman" pitchFamily="18" charset="0"/>
            </a:endParaRPr>
          </a:p>
          <a:p>
            <a:endParaRPr lang="en-US" altLang="zh-TW" sz="2400" dirty="0" smtClean="0">
              <a:latin typeface="Times New Roman" pitchFamily="18" charset="0"/>
              <a:ea typeface="標楷體" pitchFamily="65" charset="-120"/>
              <a:cs typeface="Times New Roman" pitchFamily="18" charset="0"/>
            </a:endParaRPr>
          </a:p>
          <a:p>
            <a:r>
              <a:rPr lang="en-US" altLang="zh-TW" sz="2400" dirty="0" smtClean="0">
                <a:latin typeface="Times New Roman" pitchFamily="18" charset="0"/>
                <a:ea typeface="標楷體" pitchFamily="65" charset="-120"/>
                <a:cs typeface="Times New Roman" pitchFamily="18" charset="0"/>
              </a:rPr>
              <a:t>F</a:t>
            </a:r>
            <a:r>
              <a:rPr lang="zh-TW" altLang="en-US" sz="2400" dirty="0" smtClean="0">
                <a:latin typeface="Times New Roman" pitchFamily="18" charset="0"/>
                <a:ea typeface="標楷體" pitchFamily="65" charset="-120"/>
                <a:cs typeface="Times New Roman" pitchFamily="18" charset="0"/>
              </a:rPr>
              <a:t>字路口寬度比較結果                                                     </a:t>
            </a:r>
            <a:r>
              <a:rPr lang="en-US" altLang="zh-TW" sz="2400" dirty="0" smtClean="0">
                <a:latin typeface="Times New Roman" pitchFamily="18" charset="0"/>
                <a:cs typeface="Times New Roman" pitchFamily="18" charset="0"/>
              </a:rPr>
              <a:t>(M=56.33%, SD =35.28, t(29) =0.98,p =0.334, d =0.18)</a:t>
            </a:r>
            <a:r>
              <a:rPr lang="zh-TW" altLang="en-US" sz="2400" dirty="0" smtClean="0">
                <a:latin typeface="Times New Roman" pitchFamily="18" charset="0"/>
                <a:ea typeface="標楷體" pitchFamily="65" charset="-120"/>
                <a:cs typeface="Times New Roman" pitchFamily="18" charset="0"/>
              </a:rPr>
              <a:t>寬度不影響選擇。</a:t>
            </a:r>
            <a:endParaRPr lang="en-US" altLang="zh-TW" sz="2400" dirty="0" smtClean="0">
              <a:latin typeface="Times New Roman" pitchFamily="18" charset="0"/>
              <a:ea typeface="標楷體" pitchFamily="65" charset="-120"/>
              <a:cs typeface="Times New Roman" pitchFamily="18" charset="0"/>
            </a:endParaRPr>
          </a:p>
          <a:p>
            <a:endParaRPr lang="en-US" altLang="zh-TW" sz="2400" dirty="0" smtClean="0">
              <a:latin typeface="Times New Roman" pitchFamily="18" charset="0"/>
              <a:ea typeface="標楷體" pitchFamily="65" charset="-120"/>
              <a:cs typeface="Times New Roman" pitchFamily="18" charset="0"/>
            </a:endParaRPr>
          </a:p>
          <a:p>
            <a:endParaRPr lang="en-US" altLang="zh-TW" sz="2400" dirty="0" smtClean="0">
              <a:latin typeface="Times New Roman" pitchFamily="18" charset="0"/>
              <a:ea typeface="標楷體" pitchFamily="65" charset="-12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Results</a:t>
            </a:r>
            <a:endParaRPr lang="zh-TW" altLang="en-US" dirty="0"/>
          </a:p>
        </p:txBody>
      </p:sp>
      <p:sp>
        <p:nvSpPr>
          <p:cNvPr id="3" name="內容版面配置區 2"/>
          <p:cNvSpPr>
            <a:spLocks noGrp="1"/>
          </p:cNvSpPr>
          <p:nvPr>
            <p:ph idx="1"/>
          </p:nvPr>
        </p:nvSpPr>
        <p:spPr/>
        <p:txBody>
          <a:bodyPr>
            <a:normAutofit/>
          </a:bodyPr>
          <a:lstStyle/>
          <a:p>
            <a:r>
              <a:rPr lang="en-US" altLang="zh-TW" sz="2400" dirty="0" smtClean="0">
                <a:latin typeface="Times New Roman" pitchFamily="18" charset="0"/>
                <a:ea typeface="標楷體" pitchFamily="65" charset="-120"/>
                <a:cs typeface="Times New Roman" pitchFamily="18" charset="0"/>
              </a:rPr>
              <a:t>C10</a:t>
            </a:r>
            <a:r>
              <a:rPr lang="zh-TW" altLang="en-US" sz="2400" dirty="0" smtClean="0">
                <a:latin typeface="Times New Roman" pitchFamily="18" charset="0"/>
                <a:ea typeface="標楷體" pitchFamily="65" charset="-120"/>
                <a:cs typeface="Times New Roman" pitchFamily="18" charset="0"/>
              </a:rPr>
              <a:t>和</a:t>
            </a:r>
            <a:r>
              <a:rPr lang="en-US" altLang="zh-TW" sz="2400" dirty="0" smtClean="0">
                <a:latin typeface="Times New Roman" pitchFamily="18" charset="0"/>
                <a:ea typeface="標楷體" pitchFamily="65" charset="-120"/>
                <a:cs typeface="Times New Roman" pitchFamily="18" charset="0"/>
              </a:rPr>
              <a:t>C19</a:t>
            </a:r>
            <a:r>
              <a:rPr lang="zh-TW" altLang="en-US" sz="2400" dirty="0" smtClean="0">
                <a:latin typeface="Times New Roman" pitchFamily="18" charset="0"/>
                <a:ea typeface="標楷體" pitchFamily="65" charset="-120"/>
                <a:cs typeface="Times New Roman" pitchFamily="18" charset="0"/>
              </a:rPr>
              <a:t>  </a:t>
            </a:r>
            <a:r>
              <a:rPr lang="en-US" altLang="zh-TW" sz="2400" dirty="0" smtClean="0">
                <a:latin typeface="Times New Roman" pitchFamily="18" charset="0"/>
                <a:ea typeface="標楷體" pitchFamily="65" charset="-120"/>
                <a:cs typeface="Times New Roman" pitchFamily="18" charset="0"/>
              </a:rPr>
              <a:t>T</a:t>
            </a:r>
            <a:r>
              <a:rPr lang="zh-TW" altLang="en-US" sz="2400" dirty="0" smtClean="0">
                <a:latin typeface="Times New Roman" pitchFamily="18" charset="0"/>
                <a:ea typeface="標楷體" pitchFamily="65" charset="-120"/>
                <a:cs typeface="Times New Roman" pitchFamily="18" charset="0"/>
              </a:rPr>
              <a:t>字型路口亮度比較結果如下                         </a:t>
            </a:r>
            <a:r>
              <a:rPr lang="en-US" altLang="zh-TW" sz="2400" dirty="0" smtClean="0">
                <a:latin typeface="Times New Roman" pitchFamily="18" charset="0"/>
                <a:ea typeface="標楷體" pitchFamily="65" charset="-120"/>
                <a:cs typeface="Times New Roman" pitchFamily="18" charset="0"/>
              </a:rPr>
              <a:t>(M =87.22%, SD =19.73,</a:t>
            </a:r>
            <a:r>
              <a:rPr lang="fr-FR" altLang="zh-TW" sz="2400" dirty="0" smtClean="0">
                <a:latin typeface="Times New Roman" pitchFamily="18" charset="0"/>
                <a:ea typeface="標楷體" pitchFamily="65" charset="-120"/>
                <a:cs typeface="Times New Roman" pitchFamily="18" charset="0"/>
              </a:rPr>
              <a:t>t(29) 10.33, p &lt;</a:t>
            </a:r>
            <a:r>
              <a:rPr lang="en-US" altLang="zh-TW" sz="2400" dirty="0" smtClean="0">
                <a:latin typeface="Times New Roman" pitchFamily="18" charset="0"/>
                <a:ea typeface="標楷體" pitchFamily="65" charset="-120"/>
                <a:cs typeface="Times New Roman" pitchFamily="18" charset="0"/>
              </a:rPr>
              <a:t>0</a:t>
            </a:r>
            <a:r>
              <a:rPr lang="fr-FR" altLang="zh-TW" sz="2400" dirty="0" smtClean="0">
                <a:latin typeface="Times New Roman" pitchFamily="18" charset="0"/>
                <a:ea typeface="標楷體" pitchFamily="65" charset="-120"/>
                <a:cs typeface="Times New Roman" pitchFamily="18" charset="0"/>
              </a:rPr>
              <a:t> .001,                    d </a:t>
            </a:r>
            <a:r>
              <a:rPr lang="en-US" altLang="zh-TW" sz="2400" dirty="0" smtClean="0">
                <a:latin typeface="Times New Roman" pitchFamily="18" charset="0"/>
                <a:ea typeface="標楷體" pitchFamily="65" charset="-120"/>
                <a:cs typeface="Times New Roman" pitchFamily="18" charset="0"/>
              </a:rPr>
              <a:t>=</a:t>
            </a:r>
            <a:r>
              <a:rPr lang="fr-FR" altLang="zh-TW" sz="2400" dirty="0" smtClean="0">
                <a:latin typeface="Times New Roman" pitchFamily="18" charset="0"/>
                <a:ea typeface="標楷體" pitchFamily="65" charset="-120"/>
                <a:cs typeface="Times New Roman" pitchFamily="18" charset="0"/>
              </a:rPr>
              <a:t>1.89)</a:t>
            </a:r>
            <a:r>
              <a:rPr lang="zh-TW" altLang="en-US" sz="2400" dirty="0" smtClean="0">
                <a:latin typeface="Times New Roman" pitchFamily="18" charset="0"/>
                <a:ea typeface="標楷體" pitchFamily="65" charset="-120"/>
                <a:cs typeface="Times New Roman" pitchFamily="18" charset="0"/>
              </a:rPr>
              <a:t>亮度高的路口選擇次數越多。</a:t>
            </a:r>
            <a:endParaRPr lang="en-US" altLang="zh-TW" sz="2400" dirty="0" smtClean="0">
              <a:latin typeface="Times New Roman" pitchFamily="18" charset="0"/>
              <a:ea typeface="標楷體" pitchFamily="65" charset="-120"/>
              <a:cs typeface="Times New Roman" pitchFamily="18" charset="0"/>
            </a:endParaRPr>
          </a:p>
          <a:p>
            <a:endParaRPr lang="en-US" altLang="zh-TW" sz="2400" dirty="0" smtClean="0">
              <a:latin typeface="Times New Roman" pitchFamily="18" charset="0"/>
              <a:ea typeface="標楷體" pitchFamily="65" charset="-120"/>
              <a:cs typeface="Times New Roman" pitchFamily="18" charset="0"/>
            </a:endParaRPr>
          </a:p>
          <a:p>
            <a:r>
              <a:rPr lang="en-US" altLang="zh-TW" sz="2400" dirty="0" smtClean="0">
                <a:latin typeface="Times New Roman" pitchFamily="18" charset="0"/>
                <a:ea typeface="標楷體" pitchFamily="65" charset="-120"/>
                <a:cs typeface="Times New Roman" pitchFamily="18" charset="0"/>
              </a:rPr>
              <a:t>C38 and C39 F</a:t>
            </a:r>
            <a:r>
              <a:rPr lang="zh-TW" altLang="en-US" sz="2400" dirty="0" smtClean="0">
                <a:latin typeface="Times New Roman" pitchFamily="18" charset="0"/>
                <a:ea typeface="標楷體" pitchFamily="65" charset="-120"/>
                <a:cs typeface="Times New Roman" pitchFamily="18" charset="0"/>
              </a:rPr>
              <a:t>字型路口亮度比較結果如下                </a:t>
            </a:r>
            <a:r>
              <a:rPr lang="en-US" altLang="zh-TW" sz="2400" dirty="0" smtClean="0">
                <a:latin typeface="Times New Roman" pitchFamily="18" charset="0"/>
                <a:ea typeface="標楷體" pitchFamily="65" charset="-120"/>
                <a:cs typeface="Times New Roman" pitchFamily="18" charset="0"/>
              </a:rPr>
              <a:t>(M =89.11%, SD =20.33, t(29) =10.54, p &lt; .001,            d =1.92)</a:t>
            </a:r>
            <a:r>
              <a:rPr lang="zh-TW" altLang="en-US" sz="2400" dirty="0" smtClean="0">
                <a:latin typeface="Times New Roman" pitchFamily="18" charset="0"/>
                <a:ea typeface="標楷體" pitchFamily="65" charset="-120"/>
                <a:cs typeface="Times New Roman" pitchFamily="18" charset="0"/>
              </a:rPr>
              <a:t>亮度高的路口選擇次數越多。</a:t>
            </a:r>
            <a:endParaRPr lang="en-US" altLang="zh-TW" sz="2400" dirty="0" smtClean="0">
              <a:latin typeface="Times New Roman" pitchFamily="18" charset="0"/>
              <a:ea typeface="標楷體" pitchFamily="65" charset="-120"/>
              <a:cs typeface="Times New Roman" pitchFamily="18" charset="0"/>
            </a:endParaRPr>
          </a:p>
          <a:p>
            <a:endParaRPr lang="en-US" altLang="zh-TW" sz="2400" dirty="0" smtClean="0">
              <a:latin typeface="Times New Roman" pitchFamily="18" charset="0"/>
              <a:ea typeface="標楷體" pitchFamily="65" charset="-120"/>
              <a:cs typeface="Times New Roman" pitchFamily="18" charset="0"/>
            </a:endParaRPr>
          </a:p>
          <a:p>
            <a:r>
              <a:rPr lang="en-US" altLang="zh-TW" sz="2400" dirty="0" smtClean="0">
                <a:latin typeface="Times New Roman" pitchFamily="18" charset="0"/>
                <a:ea typeface="標楷體" pitchFamily="65" charset="-120"/>
                <a:cs typeface="Times New Roman" pitchFamily="18" charset="0"/>
              </a:rPr>
              <a:t>C48 and C49 F</a:t>
            </a:r>
            <a:r>
              <a:rPr lang="zh-TW" altLang="en-US" sz="2400" dirty="0" smtClean="0">
                <a:latin typeface="Times New Roman" pitchFamily="18" charset="0"/>
                <a:ea typeface="標楷體" pitchFamily="65" charset="-120"/>
                <a:cs typeface="Times New Roman" pitchFamily="18" charset="0"/>
              </a:rPr>
              <a:t>字型路口亮度比較結果如下                       </a:t>
            </a:r>
            <a:r>
              <a:rPr lang="en-US" altLang="zh-TW" sz="2400" dirty="0" smtClean="0"/>
              <a:t>(M =70.08%, SD =36.49, t(29) =4.07,p &lt; .001, d =0.55)</a:t>
            </a:r>
            <a:r>
              <a:rPr lang="zh-TW" altLang="en-US" sz="2400" dirty="0" smtClean="0">
                <a:latin typeface="Times New Roman" pitchFamily="18" charset="0"/>
                <a:ea typeface="標楷體" pitchFamily="65" charset="-120"/>
                <a:cs typeface="Times New Roman" pitchFamily="18" charset="0"/>
              </a:rPr>
              <a:t>亮度高的路口選擇次數越多。</a:t>
            </a:r>
            <a:endParaRPr lang="en-US" altLang="zh-TW" sz="2400" dirty="0" smtClean="0">
              <a:latin typeface="Times New Roman" pitchFamily="18" charset="0"/>
              <a:ea typeface="標楷體" pitchFamily="65" charset="-120"/>
              <a:cs typeface="Times New Roman" pitchFamily="18" charset="0"/>
            </a:endParaRPr>
          </a:p>
          <a:p>
            <a:pPr>
              <a:buNone/>
            </a:pPr>
            <a:endParaRPr lang="en-US" altLang="zh-TW" sz="2400" dirty="0" smtClean="0">
              <a:latin typeface="Times New Roman" pitchFamily="18" charset="0"/>
              <a:ea typeface="標楷體" pitchFamily="65" charset="-120"/>
              <a:cs typeface="Times New Roman" pitchFamily="18" charset="0"/>
            </a:endParaRPr>
          </a:p>
          <a:p>
            <a:endParaRPr lang="fr-FR" altLang="zh-TW" sz="2400" dirty="0" smtClean="0">
              <a:latin typeface="Times New Roman" pitchFamily="18" charset="0"/>
              <a:ea typeface="標楷體" pitchFamily="65" charset="-12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Results</a:t>
            </a:r>
            <a:endParaRPr lang="zh-TW" altLang="en-US" dirty="0"/>
          </a:p>
        </p:txBody>
      </p:sp>
      <p:sp>
        <p:nvSpPr>
          <p:cNvPr id="3" name="內容版面配置區 2"/>
          <p:cNvSpPr>
            <a:spLocks noGrp="1"/>
          </p:cNvSpPr>
          <p:nvPr>
            <p:ph idx="1"/>
          </p:nvPr>
        </p:nvSpPr>
        <p:spPr/>
        <p:txBody>
          <a:bodyPr>
            <a:normAutofit/>
          </a:bodyPr>
          <a:lstStyle/>
          <a:p>
            <a:r>
              <a:rPr lang="zh-TW" altLang="en-US" sz="2400" dirty="0" smtClean="0">
                <a:latin typeface="Times New Roman" pitchFamily="18" charset="0"/>
                <a:ea typeface="標楷體" pitchFamily="65" charset="-120"/>
                <a:cs typeface="Times New Roman" pitchFamily="18" charset="0"/>
              </a:rPr>
              <a:t>比較</a:t>
            </a:r>
            <a:r>
              <a:rPr lang="en-US" altLang="zh-TW" sz="2400" dirty="0" smtClean="0">
                <a:latin typeface="Times New Roman" pitchFamily="18" charset="0"/>
                <a:ea typeface="標楷體" pitchFamily="65" charset="-120"/>
                <a:cs typeface="Times New Roman" pitchFamily="18" charset="0"/>
              </a:rPr>
              <a:t>C20</a:t>
            </a:r>
            <a:r>
              <a:rPr lang="zh-TW" altLang="en-US" sz="2400" dirty="0" smtClean="0">
                <a:latin typeface="Times New Roman" pitchFamily="18" charset="0"/>
                <a:ea typeface="標楷體" pitchFamily="65" charset="-120"/>
                <a:cs typeface="Times New Roman" pitchFamily="18" charset="0"/>
              </a:rPr>
              <a:t>和</a:t>
            </a:r>
            <a:r>
              <a:rPr lang="en-US" altLang="zh-TW" sz="2400" dirty="0" smtClean="0">
                <a:latin typeface="Times New Roman" pitchFamily="18" charset="0"/>
                <a:ea typeface="標楷體" pitchFamily="65" charset="-120"/>
                <a:cs typeface="Times New Roman" pitchFamily="18" charset="0"/>
              </a:rPr>
              <a:t>C27</a:t>
            </a:r>
            <a:r>
              <a:rPr lang="zh-TW" altLang="en-US" sz="2400" dirty="0" smtClean="0">
                <a:latin typeface="Times New Roman" pitchFamily="18" charset="0"/>
                <a:ea typeface="標楷體" pitchFamily="65" charset="-120"/>
                <a:cs typeface="Times New Roman" pitchFamily="18" charset="0"/>
              </a:rPr>
              <a:t>亮度和寬度比較                                                         </a:t>
            </a:r>
            <a:r>
              <a:rPr lang="en-US" altLang="zh-TW" sz="2400" dirty="0" smtClean="0">
                <a:latin typeface="Times New Roman" pitchFamily="18" charset="0"/>
                <a:ea typeface="標楷體" pitchFamily="65" charset="-120"/>
                <a:cs typeface="Times New Roman" pitchFamily="18" charset="0"/>
              </a:rPr>
              <a:t>(M =80.02%, SD =24.45;</a:t>
            </a:r>
            <a:r>
              <a:rPr lang="fr-FR" altLang="zh-TW" sz="2400" dirty="0" smtClean="0">
                <a:latin typeface="Times New Roman" pitchFamily="18" charset="0"/>
                <a:ea typeface="標楷體" pitchFamily="65" charset="-120"/>
                <a:cs typeface="Times New Roman" pitchFamily="18" charset="0"/>
              </a:rPr>
              <a:t>t(29) =6.72, p &lt; 0.001)</a:t>
            </a:r>
            <a:r>
              <a:rPr lang="zh-TW" altLang="en-US" sz="2400" dirty="0" smtClean="0">
                <a:latin typeface="Times New Roman" pitchFamily="18" charset="0"/>
                <a:ea typeface="標楷體" pitchFamily="65" charset="-120"/>
                <a:cs typeface="Times New Roman" pitchFamily="18" charset="0"/>
              </a:rPr>
              <a:t>                             亮度越高選擇比例越高不受寬度影響。</a:t>
            </a:r>
            <a:endParaRPr lang="en-US" altLang="zh-TW" sz="2400" dirty="0" smtClean="0">
              <a:latin typeface="Times New Roman" pitchFamily="18" charset="0"/>
              <a:ea typeface="標楷體" pitchFamily="65" charset="-120"/>
              <a:cs typeface="Times New Roman" pitchFamily="18" charset="0"/>
            </a:endParaRPr>
          </a:p>
          <a:p>
            <a:endParaRPr lang="en-US" altLang="zh-TW" sz="2400" dirty="0" smtClean="0">
              <a:latin typeface="Times New Roman" pitchFamily="18" charset="0"/>
              <a:ea typeface="標楷體" pitchFamily="65" charset="-120"/>
              <a:cs typeface="Times New Roman" pitchFamily="18" charset="0"/>
            </a:endParaRPr>
          </a:p>
          <a:p>
            <a:r>
              <a:rPr lang="zh-TW" altLang="en-US" sz="2400" dirty="0" smtClean="0">
                <a:latin typeface="Times New Roman" pitchFamily="18" charset="0"/>
                <a:ea typeface="標楷體" pitchFamily="65" charset="-120"/>
                <a:cs typeface="Times New Roman" pitchFamily="18" charset="0"/>
              </a:rPr>
              <a:t>比較</a:t>
            </a:r>
            <a:r>
              <a:rPr lang="en-US" altLang="zh-TW" sz="2400" dirty="0" smtClean="0">
                <a:latin typeface="Times New Roman" pitchFamily="18" charset="0"/>
                <a:ea typeface="標楷體" pitchFamily="65" charset="-120"/>
                <a:cs typeface="Times New Roman" pitchFamily="18" charset="0"/>
              </a:rPr>
              <a:t>C50</a:t>
            </a:r>
            <a:r>
              <a:rPr lang="zh-TW" altLang="en-US" sz="2400" dirty="0" smtClean="0">
                <a:latin typeface="Times New Roman" pitchFamily="18" charset="0"/>
                <a:ea typeface="標楷體" pitchFamily="65" charset="-120"/>
                <a:cs typeface="Times New Roman" pitchFamily="18" charset="0"/>
              </a:rPr>
              <a:t>和</a:t>
            </a:r>
            <a:r>
              <a:rPr lang="en-US" altLang="zh-TW" sz="2400" dirty="0" smtClean="0">
                <a:latin typeface="Times New Roman" pitchFamily="18" charset="0"/>
                <a:ea typeface="標楷體" pitchFamily="65" charset="-120"/>
                <a:cs typeface="Times New Roman" pitchFamily="18" charset="0"/>
              </a:rPr>
              <a:t>C57</a:t>
            </a:r>
            <a:r>
              <a:rPr lang="zh-TW" altLang="en-US" sz="2400" dirty="0" smtClean="0">
                <a:latin typeface="Times New Roman" pitchFamily="18" charset="0"/>
                <a:ea typeface="標楷體" pitchFamily="65" charset="-120"/>
                <a:cs typeface="Times New Roman" pitchFamily="18" charset="0"/>
              </a:rPr>
              <a:t>亮度和寬度比較                                                         </a:t>
            </a:r>
            <a:r>
              <a:rPr lang="en-US" altLang="zh-TW" sz="2400" dirty="0" smtClean="0">
                <a:latin typeface="Times New Roman" pitchFamily="18" charset="0"/>
                <a:ea typeface="標楷體" pitchFamily="65" charset="-120"/>
                <a:cs typeface="Times New Roman" pitchFamily="18" charset="0"/>
              </a:rPr>
              <a:t>(M =75.03%, SD =36.54, t(29) =3.75,p &lt;0.001)</a:t>
            </a:r>
            <a:r>
              <a:rPr lang="zh-TW" altLang="en-US" sz="2400" dirty="0" smtClean="0">
                <a:latin typeface="Times New Roman" pitchFamily="18" charset="0"/>
                <a:ea typeface="標楷體" pitchFamily="65" charset="-120"/>
                <a:cs typeface="Times New Roman" pitchFamily="18" charset="0"/>
              </a:rPr>
              <a:t>                                  亮度越高選擇比例越高不受寬度影響。</a:t>
            </a:r>
            <a:endParaRPr lang="en-US" altLang="zh-TW" sz="2400" dirty="0" smtClean="0">
              <a:latin typeface="Times New Roman" pitchFamily="18" charset="0"/>
              <a:ea typeface="標楷體" pitchFamily="65" charset="-120"/>
              <a:cs typeface="Times New Roman" pitchFamily="18" charset="0"/>
            </a:endParaRPr>
          </a:p>
          <a:p>
            <a:endParaRPr lang="zh-TW" altLang="en-US" sz="2400" dirty="0">
              <a:latin typeface="Times New Roman" pitchFamily="18" charset="0"/>
              <a:ea typeface="標楷體" pitchFamily="65" charset="-12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US" altLang="zh-TW" dirty="0" smtClean="0"/>
              <a:t>Discussion</a:t>
            </a:r>
            <a:endParaRPr lang="zh-TW" altLang="en-US" dirty="0"/>
          </a:p>
        </p:txBody>
      </p:sp>
      <p:sp>
        <p:nvSpPr>
          <p:cNvPr id="3" name="內容版面配置區 2"/>
          <p:cNvSpPr>
            <a:spLocks noGrp="1"/>
          </p:cNvSpPr>
          <p:nvPr>
            <p:ph idx="1"/>
          </p:nvPr>
        </p:nvSpPr>
        <p:spPr/>
        <p:txBody>
          <a:bodyPr>
            <a:normAutofit fontScale="92500" lnSpcReduction="20000"/>
          </a:bodyPr>
          <a:lstStyle/>
          <a:p>
            <a:r>
              <a:rPr lang="en-US" altLang="zh-TW" dirty="0" smtClean="0">
                <a:latin typeface="Times New Roman" pitchFamily="18" charset="0"/>
                <a:ea typeface="標楷體" pitchFamily="65" charset="-120"/>
                <a:cs typeface="Times New Roman" pitchFamily="18" charset="0"/>
              </a:rPr>
              <a:t>T</a:t>
            </a:r>
            <a:r>
              <a:rPr lang="zh-TW" altLang="en-US" dirty="0" smtClean="0">
                <a:latin typeface="Times New Roman" pitchFamily="18" charset="0"/>
                <a:ea typeface="標楷體" pitchFamily="65" charset="-120"/>
                <a:cs typeface="Times New Roman" pitchFamily="18" charset="0"/>
              </a:rPr>
              <a:t>字路口道路選擇中，受測者會優先選擇較寬的前進。</a:t>
            </a:r>
            <a:endParaRPr lang="en-US" altLang="zh-TW" dirty="0" smtClean="0">
              <a:latin typeface="Times New Roman" pitchFamily="18" charset="0"/>
              <a:ea typeface="標楷體" pitchFamily="65" charset="-120"/>
              <a:cs typeface="Times New Roman" pitchFamily="18" charset="0"/>
            </a:endParaRPr>
          </a:p>
          <a:p>
            <a:endParaRPr lang="zh-TW" altLang="en-US" dirty="0" smtClean="0">
              <a:latin typeface="Times New Roman" pitchFamily="18" charset="0"/>
              <a:ea typeface="標楷體" pitchFamily="65" charset="-120"/>
              <a:cs typeface="Times New Roman" pitchFamily="18" charset="0"/>
            </a:endParaRPr>
          </a:p>
          <a:p>
            <a:r>
              <a:rPr lang="zh-TW" altLang="en-US" dirty="0" smtClean="0">
                <a:latin typeface="Times New Roman" pitchFamily="18" charset="0"/>
                <a:ea typeface="標楷體" pitchFamily="65" charset="-120"/>
                <a:cs typeface="Times New Roman" pitchFamily="18" charset="0"/>
              </a:rPr>
              <a:t>在</a:t>
            </a:r>
            <a:r>
              <a:rPr lang="en-US" altLang="zh-TW" dirty="0" smtClean="0">
                <a:latin typeface="Times New Roman" pitchFamily="18" charset="0"/>
                <a:ea typeface="標楷體" pitchFamily="65" charset="-120"/>
                <a:cs typeface="Times New Roman" pitchFamily="18" charset="0"/>
              </a:rPr>
              <a:t>F</a:t>
            </a:r>
            <a:r>
              <a:rPr lang="zh-TW" altLang="en-US" dirty="0" smtClean="0">
                <a:latin typeface="Times New Roman" pitchFamily="18" charset="0"/>
                <a:ea typeface="標楷體" pitchFamily="65" charset="-120"/>
                <a:cs typeface="Times New Roman" pitchFamily="18" charset="0"/>
              </a:rPr>
              <a:t>字路口道路選擇中，方向選擇是隨機的選擇方向不由走廊寬度的影響。</a:t>
            </a:r>
            <a:endParaRPr lang="en-US" altLang="zh-TW" dirty="0" smtClean="0">
              <a:latin typeface="Times New Roman" pitchFamily="18" charset="0"/>
              <a:ea typeface="標楷體" pitchFamily="65" charset="-120"/>
              <a:cs typeface="Times New Roman" pitchFamily="18" charset="0"/>
            </a:endParaRPr>
          </a:p>
          <a:p>
            <a:endParaRPr lang="en-US" altLang="zh-TW" dirty="0" smtClean="0">
              <a:latin typeface="Times New Roman" pitchFamily="18" charset="0"/>
              <a:ea typeface="標楷體" pitchFamily="65" charset="-120"/>
              <a:cs typeface="Times New Roman" pitchFamily="18" charset="0"/>
            </a:endParaRPr>
          </a:p>
          <a:p>
            <a:r>
              <a:rPr lang="zh-TW" altLang="en-US" dirty="0" smtClean="0">
                <a:latin typeface="Times New Roman" pitchFamily="18" charset="0"/>
                <a:ea typeface="標楷體" pitchFamily="65" charset="-120"/>
                <a:cs typeface="Times New Roman" pitchFamily="18" charset="0"/>
              </a:rPr>
              <a:t>在</a:t>
            </a:r>
            <a:r>
              <a:rPr lang="zh-TW" altLang="en-US" dirty="0" smtClean="0">
                <a:latin typeface="Times New Roman" pitchFamily="18" charset="0"/>
                <a:ea typeface="標楷體" pitchFamily="65" charset="-120"/>
                <a:cs typeface="Times New Roman" pitchFamily="18" charset="0"/>
              </a:rPr>
              <a:t>亮度</a:t>
            </a:r>
            <a:r>
              <a:rPr lang="zh-TW" altLang="en-US" dirty="0" smtClean="0">
                <a:latin typeface="Times New Roman" pitchFamily="18" charset="0"/>
                <a:ea typeface="標楷體" pitchFamily="65" charset="-120"/>
                <a:cs typeface="Times New Roman" pitchFamily="18" charset="0"/>
              </a:rPr>
              <a:t>的</a:t>
            </a:r>
            <a:r>
              <a:rPr lang="zh-TW" altLang="en-US" dirty="0" smtClean="0">
                <a:latin typeface="Times New Roman" pitchFamily="18" charset="0"/>
                <a:ea typeface="標楷體" pitchFamily="65" charset="-120"/>
                <a:cs typeface="Times New Roman" pitchFamily="18" charset="0"/>
              </a:rPr>
              <a:t>選擇上不管是</a:t>
            </a:r>
            <a:r>
              <a:rPr lang="en-US" altLang="zh-TW" dirty="0" smtClean="0">
                <a:latin typeface="Times New Roman" pitchFamily="18" charset="0"/>
                <a:ea typeface="標楷體" pitchFamily="65" charset="-120"/>
                <a:cs typeface="Times New Roman" pitchFamily="18" charset="0"/>
              </a:rPr>
              <a:t>T</a:t>
            </a:r>
            <a:r>
              <a:rPr lang="zh-TW" altLang="en-US" dirty="0" smtClean="0">
                <a:latin typeface="Times New Roman" pitchFamily="18" charset="0"/>
                <a:ea typeface="標楷體" pitchFamily="65" charset="-120"/>
                <a:cs typeface="Times New Roman" pitchFamily="18" charset="0"/>
              </a:rPr>
              <a:t>字路口或在</a:t>
            </a:r>
            <a:r>
              <a:rPr lang="en-US" altLang="zh-TW" dirty="0" smtClean="0">
                <a:latin typeface="Times New Roman" pitchFamily="18" charset="0"/>
                <a:ea typeface="標楷體" pitchFamily="65" charset="-120"/>
                <a:cs typeface="Times New Roman" pitchFamily="18" charset="0"/>
              </a:rPr>
              <a:t>F</a:t>
            </a:r>
            <a:r>
              <a:rPr lang="zh-TW" altLang="en-US" dirty="0" smtClean="0">
                <a:latin typeface="Times New Roman" pitchFamily="18" charset="0"/>
                <a:ea typeface="標楷體" pitchFamily="65" charset="-120"/>
                <a:cs typeface="Times New Roman" pitchFamily="18" charset="0"/>
              </a:rPr>
              <a:t>字路口選擇都是優先選亮度</a:t>
            </a:r>
            <a:r>
              <a:rPr lang="zh-TW" altLang="en-US" dirty="0" smtClean="0">
                <a:latin typeface="Times New Roman" pitchFamily="18" charset="0"/>
                <a:ea typeface="標楷體" pitchFamily="65" charset="-120"/>
                <a:cs typeface="Times New Roman" pitchFamily="18" charset="0"/>
              </a:rPr>
              <a:t>較亮的</a:t>
            </a:r>
            <a:r>
              <a:rPr lang="zh-TW" altLang="en-US" dirty="0" smtClean="0">
                <a:latin typeface="Times New Roman" pitchFamily="18" charset="0"/>
                <a:ea typeface="標楷體" pitchFamily="65" charset="-120"/>
                <a:cs typeface="Times New Roman" pitchFamily="18" charset="0"/>
              </a:rPr>
              <a:t>道路前進。</a:t>
            </a:r>
            <a:endParaRPr lang="en-US" altLang="zh-TW" dirty="0" smtClean="0">
              <a:latin typeface="Times New Roman" pitchFamily="18" charset="0"/>
              <a:ea typeface="標楷體" pitchFamily="65" charset="-120"/>
              <a:cs typeface="Times New Roman" pitchFamily="18" charset="0"/>
            </a:endParaRPr>
          </a:p>
          <a:p>
            <a:endParaRPr lang="en-US" altLang="zh-TW" dirty="0" smtClean="0">
              <a:latin typeface="Times New Roman" pitchFamily="18" charset="0"/>
              <a:ea typeface="標楷體" pitchFamily="65" charset="-120"/>
              <a:cs typeface="Times New Roman" pitchFamily="18" charset="0"/>
            </a:endParaRPr>
          </a:p>
          <a:p>
            <a:r>
              <a:rPr lang="zh-TW" altLang="en-US" dirty="0" smtClean="0">
                <a:latin typeface="Times New Roman" pitchFamily="18" charset="0"/>
                <a:ea typeface="標楷體" pitchFamily="65" charset="-120"/>
                <a:cs typeface="Times New Roman" pitchFamily="18" charset="0"/>
              </a:rPr>
              <a:t>而在寬度與亮度合併討論時亮度為選擇方向優先考慮的準則。</a:t>
            </a:r>
            <a:endParaRPr lang="en-US" altLang="zh-TW" dirty="0" smtClean="0">
              <a:latin typeface="Times New Roman" pitchFamily="18" charset="0"/>
              <a:ea typeface="標楷體" pitchFamily="65" charset="-120"/>
              <a:cs typeface="Times New Roman" pitchFamily="18" charset="0"/>
            </a:endParaRPr>
          </a:p>
          <a:p>
            <a:endParaRPr lang="zh-TW" altLang="en-US" dirty="0">
              <a:latin typeface="Times New Roman" pitchFamily="18" charset="0"/>
              <a:ea typeface="標楷體" pitchFamily="65" charset="-12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US" altLang="zh-TW" dirty="0" smtClean="0"/>
              <a:t>Introduction</a:t>
            </a:r>
            <a:endParaRPr lang="zh-TW" altLang="en-US" dirty="0"/>
          </a:p>
        </p:txBody>
      </p:sp>
      <p:sp>
        <p:nvSpPr>
          <p:cNvPr id="3" name="內容版面配置區 2"/>
          <p:cNvSpPr>
            <a:spLocks noGrp="1"/>
          </p:cNvSpPr>
          <p:nvPr>
            <p:ph idx="1"/>
          </p:nvPr>
        </p:nvSpPr>
        <p:spPr/>
        <p:txBody>
          <a:bodyPr>
            <a:normAutofit/>
          </a:bodyPr>
          <a:lstStyle/>
          <a:p>
            <a:r>
              <a:rPr lang="zh-TW" altLang="en-US" dirty="0" smtClean="0">
                <a:latin typeface="Times New Roman" pitchFamily="18" charset="0"/>
                <a:ea typeface="標楷體" pitchFamily="65" charset="-120"/>
                <a:cs typeface="Times New Roman" pitchFamily="18" charset="0"/>
              </a:rPr>
              <a:t>在先前的研究發現在緊急事故發生時人們的運動方向會因環境的不同而有變化。</a:t>
            </a:r>
            <a:r>
              <a:rPr lang="en-US" altLang="zh-TW" dirty="0" smtClean="0">
                <a:latin typeface="Times New Roman" pitchFamily="18" charset="0"/>
                <a:ea typeface="標楷體" pitchFamily="65" charset="-120"/>
                <a:cs typeface="Times New Roman" pitchFamily="18" charset="0"/>
              </a:rPr>
              <a:t>(Arthur and </a:t>
            </a:r>
            <a:r>
              <a:rPr lang="en-US" altLang="zh-TW" dirty="0" err="1" smtClean="0">
                <a:latin typeface="Times New Roman" pitchFamily="18" charset="0"/>
                <a:ea typeface="標楷體" pitchFamily="65" charset="-120"/>
                <a:cs typeface="Times New Roman" pitchFamily="18" charset="0"/>
              </a:rPr>
              <a:t>Passini</a:t>
            </a:r>
            <a:r>
              <a:rPr lang="en-US" altLang="zh-TW" dirty="0" smtClean="0">
                <a:latin typeface="Times New Roman" pitchFamily="18" charset="0"/>
                <a:ea typeface="標楷體" pitchFamily="65" charset="-120"/>
                <a:cs typeface="Times New Roman" pitchFamily="18" charset="0"/>
              </a:rPr>
              <a:t>, 2002)</a:t>
            </a:r>
          </a:p>
          <a:p>
            <a:endParaRPr lang="en-US" altLang="zh-TW" dirty="0" smtClean="0">
              <a:latin typeface="Times New Roman" pitchFamily="18" charset="0"/>
              <a:ea typeface="標楷體" pitchFamily="65" charset="-120"/>
              <a:cs typeface="Times New Roman" pitchFamily="18" charset="0"/>
            </a:endParaRPr>
          </a:p>
          <a:p>
            <a:r>
              <a:rPr lang="zh-TW" altLang="en-US" dirty="0" smtClean="0">
                <a:latin typeface="Times New Roman" pitchFamily="18" charset="0"/>
                <a:ea typeface="標楷體" pitchFamily="65" charset="-120"/>
                <a:cs typeface="Times New Roman" pitchFamily="18" charset="0"/>
              </a:rPr>
              <a:t>先前的研究發現標誌可，以提高尋路表現在醫院中標誌呈現某些色彩和明暗作為對比後，加上符號和方向可以幫助尋路表現。（</a:t>
            </a:r>
            <a:r>
              <a:rPr lang="en-US" altLang="zh-TW" dirty="0" err="1" smtClean="0">
                <a:latin typeface="Times New Roman" pitchFamily="18" charset="0"/>
                <a:ea typeface="標楷體" pitchFamily="65" charset="-120"/>
                <a:cs typeface="Times New Roman" pitchFamily="18" charset="0"/>
              </a:rPr>
              <a:t>Rousek</a:t>
            </a:r>
            <a:r>
              <a:rPr lang="en-US" altLang="zh-TW" dirty="0" smtClean="0">
                <a:latin typeface="Times New Roman" pitchFamily="18" charset="0"/>
                <a:ea typeface="標楷體" pitchFamily="65" charset="-120"/>
                <a:cs typeface="Times New Roman" pitchFamily="18" charset="0"/>
              </a:rPr>
              <a:t> and Hallbeck,2011</a:t>
            </a:r>
            <a:r>
              <a:rPr lang="zh-TW" altLang="en-US" dirty="0" smtClean="0">
                <a:latin typeface="Times New Roman" pitchFamily="18" charset="0"/>
                <a:ea typeface="標楷體" pitchFamily="65" charset="-120"/>
                <a:cs typeface="Times New Roman" pitchFamily="18" charset="0"/>
              </a:rPr>
              <a:t>）</a:t>
            </a:r>
            <a:endParaRPr lang="en-US" altLang="zh-TW" dirty="0" smtClean="0">
              <a:latin typeface="Times New Roman" pitchFamily="18" charset="0"/>
              <a:ea typeface="標楷體" pitchFamily="65" charset="-120"/>
              <a:cs typeface="Times New Roman" pitchFamily="18" charset="0"/>
            </a:endParaRPr>
          </a:p>
          <a:p>
            <a:endParaRPr lang="zh-TW"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Introduction</a:t>
            </a:r>
            <a:endParaRPr lang="zh-TW" altLang="en-US" dirty="0"/>
          </a:p>
        </p:txBody>
      </p:sp>
      <p:sp>
        <p:nvSpPr>
          <p:cNvPr id="3" name="內容版面配置區 2"/>
          <p:cNvSpPr>
            <a:spLocks noGrp="1"/>
          </p:cNvSpPr>
          <p:nvPr>
            <p:ph idx="1"/>
          </p:nvPr>
        </p:nvSpPr>
        <p:spPr/>
        <p:txBody>
          <a:bodyPr>
            <a:normAutofit/>
          </a:bodyPr>
          <a:lstStyle/>
          <a:p>
            <a:r>
              <a:rPr lang="zh-TW" altLang="en-US" dirty="0" smtClean="0">
                <a:latin typeface="Times New Roman" pitchFamily="18" charset="0"/>
                <a:ea typeface="標楷體" pitchFamily="65" charset="-120"/>
                <a:cs typeface="Times New Roman" pitchFamily="18" charset="0"/>
              </a:rPr>
              <a:t>在先前的研究發現在</a:t>
            </a:r>
            <a:r>
              <a:rPr lang="en-US" altLang="zh-TW" dirty="0" smtClean="0">
                <a:latin typeface="Times New Roman" pitchFamily="18" charset="0"/>
                <a:ea typeface="標楷體" pitchFamily="65" charset="-120"/>
                <a:cs typeface="Times New Roman" pitchFamily="18" charset="0"/>
              </a:rPr>
              <a:t>T</a:t>
            </a:r>
            <a:r>
              <a:rPr lang="zh-TW" altLang="en-US" dirty="0" smtClean="0">
                <a:latin typeface="Times New Roman" pitchFamily="18" charset="0"/>
                <a:ea typeface="標楷體" pitchFamily="65" charset="-120"/>
                <a:cs typeface="Times New Roman" pitchFamily="18" charset="0"/>
              </a:rPr>
              <a:t>字路口上受測者會習慣轉右邊</a:t>
            </a:r>
            <a:r>
              <a:rPr lang="en-US" altLang="zh-TW" dirty="0" smtClean="0">
                <a:latin typeface="Times New Roman" pitchFamily="18" charset="0"/>
                <a:ea typeface="標楷體" pitchFamily="65" charset="-120"/>
                <a:cs typeface="Times New Roman" pitchFamily="18" charset="0"/>
              </a:rPr>
              <a:t>( Robinson, 1933) </a:t>
            </a:r>
            <a:r>
              <a:rPr lang="zh-TW" altLang="en-US" dirty="0" smtClean="0">
                <a:latin typeface="Times New Roman" pitchFamily="18" charset="0"/>
                <a:ea typeface="標楷體" pitchFamily="65" charset="-120"/>
                <a:cs typeface="Times New Roman" pitchFamily="18" charset="0"/>
              </a:rPr>
              <a:t>。</a:t>
            </a:r>
            <a:endParaRPr lang="en-US" altLang="zh-TW" dirty="0" smtClean="0">
              <a:latin typeface="Times New Roman" pitchFamily="18" charset="0"/>
              <a:ea typeface="標楷體" pitchFamily="65" charset="-120"/>
              <a:cs typeface="Times New Roman" pitchFamily="18" charset="0"/>
            </a:endParaRPr>
          </a:p>
          <a:p>
            <a:endParaRPr lang="en-US" altLang="zh-TW" dirty="0" smtClean="0">
              <a:latin typeface="Times New Roman" pitchFamily="18" charset="0"/>
              <a:ea typeface="標楷體" pitchFamily="65" charset="-120"/>
              <a:cs typeface="Times New Roman" pitchFamily="18" charset="0"/>
            </a:endParaRPr>
          </a:p>
          <a:p>
            <a:r>
              <a:rPr lang="zh-TW" altLang="en-US" dirty="0" smtClean="0">
                <a:latin typeface="Times New Roman" pitchFamily="18" charset="0"/>
                <a:ea typeface="標楷體" pitchFamily="65" charset="-120"/>
                <a:cs typeface="Times New Roman" pitchFamily="18" charset="0"/>
              </a:rPr>
              <a:t>而在</a:t>
            </a:r>
            <a:r>
              <a:rPr lang="en-US" altLang="zh-TW" dirty="0" smtClean="0">
                <a:latin typeface="Times New Roman" pitchFamily="18" charset="0"/>
                <a:ea typeface="標楷體" pitchFamily="65" charset="-120"/>
                <a:cs typeface="Times New Roman" pitchFamily="18" charset="0"/>
              </a:rPr>
              <a:t>F</a:t>
            </a:r>
            <a:r>
              <a:rPr lang="zh-TW" altLang="en-US" dirty="0" smtClean="0">
                <a:latin typeface="Times New Roman" pitchFamily="18" charset="0"/>
                <a:ea typeface="標楷體" pitchFamily="65" charset="-120"/>
                <a:cs typeface="Times New Roman" pitchFamily="18" charset="0"/>
              </a:rPr>
              <a:t>字路口上受測者會習慣直行而非轉彎</a:t>
            </a:r>
            <a:r>
              <a:rPr lang="en-US" altLang="zh-TW" dirty="0" smtClean="0">
                <a:latin typeface="Times New Roman" pitchFamily="18" charset="0"/>
                <a:ea typeface="標楷體" pitchFamily="65" charset="-120"/>
                <a:cs typeface="Times New Roman" pitchFamily="18" charset="0"/>
              </a:rPr>
              <a:t>(Conroy-Dalton, 2003) </a:t>
            </a:r>
            <a:r>
              <a:rPr lang="zh-TW" altLang="en-US" dirty="0" smtClean="0">
                <a:latin typeface="Times New Roman" pitchFamily="18" charset="0"/>
                <a:ea typeface="標楷體" pitchFamily="65" charset="-120"/>
                <a:cs typeface="Times New Roman" pitchFamily="18" charset="0"/>
              </a:rPr>
              <a:t>。</a:t>
            </a:r>
            <a:endParaRPr lang="en-US" altLang="zh-TW" dirty="0" smtClean="0">
              <a:latin typeface="Times New Roman" pitchFamily="18" charset="0"/>
              <a:ea typeface="標楷體" pitchFamily="65" charset="-12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US" altLang="zh-TW" dirty="0" smtClean="0"/>
              <a:t>Method</a:t>
            </a:r>
            <a:endParaRPr lang="zh-TW" altLang="en-US" dirty="0"/>
          </a:p>
        </p:txBody>
      </p:sp>
      <p:sp>
        <p:nvSpPr>
          <p:cNvPr id="3" name="內容版面配置區 2"/>
          <p:cNvSpPr>
            <a:spLocks noGrp="1"/>
          </p:cNvSpPr>
          <p:nvPr>
            <p:ph idx="1"/>
          </p:nvPr>
        </p:nvSpPr>
        <p:spPr/>
        <p:txBody>
          <a:bodyPr/>
          <a:lstStyle/>
          <a:p>
            <a:r>
              <a:rPr lang="zh-TW" altLang="en-US" dirty="0" smtClean="0">
                <a:latin typeface="Times New Roman" pitchFamily="18" charset="0"/>
                <a:ea typeface="標楷體" pitchFamily="65" charset="-120"/>
                <a:cs typeface="Times New Roman" pitchFamily="18" charset="0"/>
              </a:rPr>
              <a:t>本實驗研究假設在危急狀況時，尋路方向會</a:t>
            </a:r>
            <a:r>
              <a:rPr lang="en-US" altLang="zh-TW" dirty="0" smtClean="0">
                <a:latin typeface="Times New Roman" pitchFamily="18" charset="0"/>
                <a:ea typeface="標楷體" pitchFamily="65" charset="-120"/>
                <a:cs typeface="Times New Roman" pitchFamily="18" charset="0"/>
              </a:rPr>
              <a:t>:</a:t>
            </a:r>
          </a:p>
          <a:p>
            <a:pPr lvl="1"/>
            <a:r>
              <a:rPr lang="en-US" altLang="zh-TW" dirty="0" smtClean="0">
                <a:latin typeface="Times New Roman" pitchFamily="18" charset="0"/>
                <a:ea typeface="標楷體" pitchFamily="65" charset="-120"/>
                <a:cs typeface="Times New Roman" pitchFamily="18" charset="0"/>
              </a:rPr>
              <a:t>(1)</a:t>
            </a:r>
            <a:r>
              <a:rPr lang="zh-TW" altLang="en-US" dirty="0" smtClean="0">
                <a:latin typeface="Times New Roman" pitchFamily="18" charset="0"/>
                <a:ea typeface="標楷體" pitchFamily="65" charset="-120"/>
                <a:cs typeface="Times New Roman" pitchFamily="18" charset="0"/>
              </a:rPr>
              <a:t> 沿著較寬的走廊移動。</a:t>
            </a:r>
            <a:endParaRPr lang="en-US" altLang="zh-TW" dirty="0" smtClean="0">
              <a:latin typeface="Times New Roman" pitchFamily="18" charset="0"/>
              <a:ea typeface="標楷體" pitchFamily="65" charset="-120"/>
              <a:cs typeface="Times New Roman" pitchFamily="18" charset="0"/>
            </a:endParaRPr>
          </a:p>
          <a:p>
            <a:pPr lvl="1"/>
            <a:r>
              <a:rPr lang="en-US" altLang="zh-TW" dirty="0" smtClean="0">
                <a:latin typeface="Times New Roman" pitchFamily="18" charset="0"/>
                <a:ea typeface="標楷體" pitchFamily="65" charset="-120"/>
                <a:cs typeface="Times New Roman" pitchFamily="18" charset="0"/>
              </a:rPr>
              <a:t>(2)</a:t>
            </a:r>
            <a:r>
              <a:rPr lang="zh-TW" altLang="en-US" dirty="0" smtClean="0">
                <a:latin typeface="Times New Roman" pitchFamily="18" charset="0"/>
                <a:ea typeface="標楷體" pitchFamily="65" charset="-120"/>
                <a:cs typeface="Times New Roman" pitchFamily="18" charset="0"/>
              </a:rPr>
              <a:t>沿著有光亮的走廊移動。</a:t>
            </a:r>
            <a:endParaRPr lang="en-US" altLang="zh-TW" dirty="0" smtClean="0">
              <a:latin typeface="Times New Roman" pitchFamily="18" charset="0"/>
              <a:ea typeface="標楷體" pitchFamily="65" charset="-120"/>
              <a:cs typeface="Times New Roman" pitchFamily="18" charset="0"/>
            </a:endParaRPr>
          </a:p>
          <a:p>
            <a:pPr lvl="1"/>
            <a:endParaRPr lang="en-US" altLang="zh-TW" dirty="0" smtClean="0">
              <a:latin typeface="Times New Roman" pitchFamily="18" charset="0"/>
              <a:ea typeface="標楷體" pitchFamily="65" charset="-120"/>
              <a:cs typeface="Times New Roman" pitchFamily="18" charset="0"/>
            </a:endParaRPr>
          </a:p>
          <a:p>
            <a:r>
              <a:rPr lang="zh-TW" altLang="en-US" dirty="0" smtClean="0">
                <a:latin typeface="Times New Roman" pitchFamily="18" charset="0"/>
                <a:ea typeface="標楷體" pitchFamily="65" charset="-120"/>
                <a:cs typeface="Times New Roman" pitchFamily="18" charset="0"/>
              </a:rPr>
              <a:t>根據第一個假設我們選用</a:t>
            </a:r>
            <a:r>
              <a:rPr lang="en-US" altLang="zh-TW" dirty="0" smtClean="0">
                <a:latin typeface="Times New Roman" pitchFamily="18" charset="0"/>
                <a:ea typeface="標楷體" pitchFamily="65" charset="-120"/>
                <a:cs typeface="Times New Roman" pitchFamily="18" charset="0"/>
              </a:rPr>
              <a:t>T</a:t>
            </a:r>
            <a:r>
              <a:rPr lang="zh-TW" altLang="en-US" dirty="0" smtClean="0">
                <a:latin typeface="Times New Roman" pitchFamily="18" charset="0"/>
                <a:ea typeface="標楷體" pitchFamily="65" charset="-120"/>
                <a:cs typeface="Times New Roman" pitchFamily="18" charset="0"/>
              </a:rPr>
              <a:t>字路口和</a:t>
            </a:r>
            <a:r>
              <a:rPr lang="en-US" altLang="zh-TW" dirty="0" smtClean="0">
                <a:latin typeface="Times New Roman" pitchFamily="18" charset="0"/>
                <a:ea typeface="標楷體" pitchFamily="65" charset="-120"/>
                <a:cs typeface="Times New Roman" pitchFamily="18" charset="0"/>
              </a:rPr>
              <a:t>F</a:t>
            </a:r>
            <a:r>
              <a:rPr lang="zh-TW" altLang="en-US" dirty="0" smtClean="0">
                <a:latin typeface="Times New Roman" pitchFamily="18" charset="0"/>
                <a:ea typeface="標楷體" pitchFamily="65" charset="-120"/>
                <a:cs typeface="Times New Roman" pitchFamily="18" charset="0"/>
              </a:rPr>
              <a:t>字路口做為地圖路口型態</a:t>
            </a:r>
            <a:r>
              <a:rPr lang="en-US" altLang="zh-TW" dirty="0" smtClean="0">
                <a:latin typeface="Times New Roman" pitchFamily="18" charset="0"/>
                <a:ea typeface="標楷體" pitchFamily="65" charset="-120"/>
                <a:cs typeface="Times New Roman" pitchFamily="18" charset="0"/>
              </a:rPr>
              <a:t>(</a:t>
            </a:r>
            <a:r>
              <a:rPr lang="zh-TW" altLang="en-US" dirty="0" smtClean="0">
                <a:latin typeface="Times New Roman" pitchFamily="18" charset="0"/>
                <a:ea typeface="標楷體" pitchFamily="65" charset="-120"/>
                <a:cs typeface="Times New Roman" pitchFamily="18" charset="0"/>
              </a:rPr>
              <a:t>如下頁圖</a:t>
            </a:r>
            <a:r>
              <a:rPr lang="en-US" altLang="zh-TW" dirty="0" smtClean="0">
                <a:latin typeface="Times New Roman" pitchFamily="18" charset="0"/>
                <a:ea typeface="標楷體" pitchFamily="65" charset="-120"/>
                <a:cs typeface="Times New Roman" pitchFamily="18" charset="0"/>
              </a:rPr>
              <a: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US" altLang="zh-TW" dirty="0" smtClean="0"/>
              <a:t>Method</a:t>
            </a:r>
            <a:endParaRPr lang="zh-TW" altLang="en-US" dirty="0"/>
          </a:p>
        </p:txBody>
      </p:sp>
      <p:pic>
        <p:nvPicPr>
          <p:cNvPr id="4" name="內容版面配置區 3" descr="未命名.png"/>
          <p:cNvPicPr>
            <a:picLocks noGrp="1" noChangeAspect="1"/>
          </p:cNvPicPr>
          <p:nvPr>
            <p:ph idx="1"/>
          </p:nvPr>
        </p:nvPicPr>
        <p:blipFill>
          <a:blip r:embed="rId2" cstate="print"/>
          <a:stretch>
            <a:fillRect/>
          </a:stretch>
        </p:blipFill>
        <p:spPr>
          <a:xfrm>
            <a:off x="2339752" y="1772816"/>
            <a:ext cx="4608512" cy="3980078"/>
          </a:xfr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US" altLang="zh-TW" dirty="0" smtClean="0"/>
              <a:t>Method</a:t>
            </a:r>
            <a:endParaRPr lang="zh-TW" altLang="en-US" dirty="0"/>
          </a:p>
        </p:txBody>
      </p:sp>
      <p:sp>
        <p:nvSpPr>
          <p:cNvPr id="3" name="內容版面配置區 2"/>
          <p:cNvSpPr>
            <a:spLocks noGrp="1"/>
          </p:cNvSpPr>
          <p:nvPr>
            <p:ph idx="1"/>
          </p:nvPr>
        </p:nvSpPr>
        <p:spPr/>
        <p:txBody>
          <a:bodyPr/>
          <a:lstStyle/>
          <a:p>
            <a:r>
              <a:rPr lang="zh-TW" altLang="en-US" sz="2800" dirty="0" smtClean="0">
                <a:latin typeface="Times New Roman" pitchFamily="18" charset="0"/>
                <a:ea typeface="標楷體" pitchFamily="65" charset="-120"/>
                <a:cs typeface="Times New Roman" pitchFamily="18" charset="0"/>
              </a:rPr>
              <a:t>比較</a:t>
            </a:r>
            <a:r>
              <a:rPr lang="en-US" altLang="zh-TW" sz="2800" dirty="0" smtClean="0">
                <a:latin typeface="Times New Roman" pitchFamily="18" charset="0"/>
                <a:ea typeface="標楷體" pitchFamily="65" charset="-120"/>
                <a:cs typeface="Times New Roman" pitchFamily="18" charset="0"/>
              </a:rPr>
              <a:t>F</a:t>
            </a:r>
            <a:r>
              <a:rPr lang="zh-TW" altLang="en-US" sz="2800" dirty="0" smtClean="0">
                <a:latin typeface="Times New Roman" pitchFamily="18" charset="0"/>
                <a:ea typeface="標楷體" pitchFamily="65" charset="-120"/>
                <a:cs typeface="Times New Roman" pitchFamily="18" charset="0"/>
              </a:rPr>
              <a:t>字型和</a:t>
            </a:r>
            <a:r>
              <a:rPr lang="en-US" altLang="zh-TW" sz="2800" dirty="0" smtClean="0">
                <a:latin typeface="Times New Roman" pitchFamily="18" charset="0"/>
                <a:ea typeface="標楷體" pitchFamily="65" charset="-120"/>
                <a:cs typeface="Times New Roman" pitchFamily="18" charset="0"/>
              </a:rPr>
              <a:t>T</a:t>
            </a:r>
            <a:r>
              <a:rPr lang="zh-TW" altLang="en-US" sz="2800" dirty="0" smtClean="0">
                <a:latin typeface="Times New Roman" pitchFamily="18" charset="0"/>
                <a:ea typeface="標楷體" pitchFamily="65" charset="-120"/>
                <a:cs typeface="Times New Roman" pitchFamily="18" charset="0"/>
              </a:rPr>
              <a:t>字型路口長度不同亮度相同的選擇。道路寬度</a:t>
            </a:r>
            <a:r>
              <a:rPr lang="en-US" altLang="zh-TW" sz="2800" dirty="0" smtClean="0"/>
              <a:t>(2 m, 2.5 m, 3.5 m ,4 m)</a:t>
            </a:r>
            <a:endParaRPr lang="en-US" altLang="zh-TW" sz="2800" dirty="0" smtClean="0">
              <a:latin typeface="Times New Roman" pitchFamily="18" charset="0"/>
              <a:ea typeface="標楷體" pitchFamily="65" charset="-120"/>
              <a:cs typeface="Times New Roman" pitchFamily="18" charset="0"/>
            </a:endParaRPr>
          </a:p>
          <a:p>
            <a:endParaRPr lang="zh-TW" altLang="en-US" dirty="0"/>
          </a:p>
        </p:txBody>
      </p:sp>
      <p:pic>
        <p:nvPicPr>
          <p:cNvPr id="4" name="圖片 3" descr="未命名.png"/>
          <p:cNvPicPr>
            <a:picLocks noChangeAspect="1"/>
          </p:cNvPicPr>
          <p:nvPr/>
        </p:nvPicPr>
        <p:blipFill>
          <a:blip r:embed="rId2" cstate="print"/>
          <a:stretch>
            <a:fillRect/>
          </a:stretch>
        </p:blipFill>
        <p:spPr>
          <a:xfrm>
            <a:off x="1151162" y="2996952"/>
            <a:ext cx="7992838" cy="2818954"/>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US" altLang="zh-TW" dirty="0" smtClean="0"/>
              <a:t>Method</a:t>
            </a:r>
            <a:endParaRPr lang="zh-TW" altLang="en-US" dirty="0"/>
          </a:p>
        </p:txBody>
      </p:sp>
      <p:sp>
        <p:nvSpPr>
          <p:cNvPr id="3" name="內容版面配置區 2"/>
          <p:cNvSpPr>
            <a:spLocks noGrp="1"/>
          </p:cNvSpPr>
          <p:nvPr>
            <p:ph idx="1"/>
          </p:nvPr>
        </p:nvSpPr>
        <p:spPr/>
        <p:txBody>
          <a:bodyPr/>
          <a:lstStyle/>
          <a:p>
            <a:r>
              <a:rPr lang="zh-TW" altLang="en-US" dirty="0" smtClean="0">
                <a:latin typeface="Times New Roman" pitchFamily="18" charset="0"/>
                <a:ea typeface="標楷體" pitchFamily="65" charset="-120"/>
                <a:cs typeface="Times New Roman" pitchFamily="18" charset="0"/>
              </a:rPr>
              <a:t>比較</a:t>
            </a:r>
            <a:r>
              <a:rPr lang="en-US" altLang="zh-TW" dirty="0" smtClean="0">
                <a:latin typeface="Times New Roman" pitchFamily="18" charset="0"/>
                <a:ea typeface="標楷體" pitchFamily="65" charset="-120"/>
                <a:cs typeface="Times New Roman" pitchFamily="18" charset="0"/>
              </a:rPr>
              <a:t>F</a:t>
            </a:r>
            <a:r>
              <a:rPr lang="zh-TW" altLang="en-US" dirty="0" smtClean="0">
                <a:latin typeface="Times New Roman" pitchFamily="18" charset="0"/>
                <a:ea typeface="標楷體" pitchFamily="65" charset="-120"/>
                <a:cs typeface="Times New Roman" pitchFamily="18" charset="0"/>
              </a:rPr>
              <a:t>字型和</a:t>
            </a:r>
            <a:r>
              <a:rPr lang="en-US" altLang="zh-TW" dirty="0" smtClean="0">
                <a:latin typeface="Times New Roman" pitchFamily="18" charset="0"/>
                <a:ea typeface="標楷體" pitchFamily="65" charset="-120"/>
                <a:cs typeface="Times New Roman" pitchFamily="18" charset="0"/>
              </a:rPr>
              <a:t>T</a:t>
            </a:r>
            <a:r>
              <a:rPr lang="zh-TW" altLang="en-US" dirty="0" smtClean="0">
                <a:latin typeface="Times New Roman" pitchFamily="18" charset="0"/>
                <a:ea typeface="標楷體" pitchFamily="65" charset="-120"/>
                <a:cs typeface="Times New Roman" pitchFamily="18" charset="0"/>
              </a:rPr>
              <a:t>字型路口長度不同亮度相同的選擇。道路寬度</a:t>
            </a:r>
            <a:r>
              <a:rPr lang="en-US" altLang="zh-TW" dirty="0" smtClean="0"/>
              <a:t>(2 m, 2.5 m, 3.5 m ,4 m)</a:t>
            </a:r>
            <a:endParaRPr lang="en-US" altLang="zh-TW" dirty="0" smtClean="0">
              <a:latin typeface="Times New Roman" pitchFamily="18" charset="0"/>
              <a:ea typeface="標楷體" pitchFamily="65" charset="-120"/>
              <a:cs typeface="Times New Roman" pitchFamily="18" charset="0"/>
            </a:endParaRPr>
          </a:p>
          <a:p>
            <a:endParaRPr lang="zh-TW" altLang="en-US" dirty="0"/>
          </a:p>
        </p:txBody>
      </p:sp>
      <p:pic>
        <p:nvPicPr>
          <p:cNvPr id="4" name="圖片 3" descr="未命名.png"/>
          <p:cNvPicPr>
            <a:picLocks noChangeAspect="1"/>
          </p:cNvPicPr>
          <p:nvPr/>
        </p:nvPicPr>
        <p:blipFill>
          <a:blip r:embed="rId2" cstate="print"/>
          <a:stretch>
            <a:fillRect/>
          </a:stretch>
        </p:blipFill>
        <p:spPr>
          <a:xfrm>
            <a:off x="1907704" y="1340768"/>
            <a:ext cx="6735115" cy="4820323"/>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Method</a:t>
            </a:r>
            <a:endParaRPr lang="zh-TW" altLang="en-US" dirty="0"/>
          </a:p>
        </p:txBody>
      </p:sp>
      <p:sp>
        <p:nvSpPr>
          <p:cNvPr id="3" name="內容版面配置區 2"/>
          <p:cNvSpPr>
            <a:spLocks noGrp="1"/>
          </p:cNvSpPr>
          <p:nvPr>
            <p:ph idx="1"/>
          </p:nvPr>
        </p:nvSpPr>
        <p:spPr/>
        <p:txBody>
          <a:bodyPr/>
          <a:lstStyle/>
          <a:p>
            <a:r>
              <a:rPr lang="zh-TW" altLang="en-US" dirty="0" smtClean="0">
                <a:latin typeface="Times New Roman" pitchFamily="18" charset="0"/>
                <a:ea typeface="標楷體" pitchFamily="65" charset="-120"/>
                <a:cs typeface="Times New Roman" pitchFamily="18" charset="0"/>
              </a:rPr>
              <a:t>實驗實際畫面</a:t>
            </a:r>
            <a:r>
              <a:rPr lang="en-US" altLang="zh-TW" dirty="0" smtClean="0">
                <a:latin typeface="Times New Roman" pitchFamily="18" charset="0"/>
                <a:ea typeface="標楷體" pitchFamily="65" charset="-120"/>
                <a:cs typeface="Times New Roman" pitchFamily="18" charset="0"/>
              </a:rPr>
              <a:t>T</a:t>
            </a:r>
            <a:r>
              <a:rPr lang="zh-TW" altLang="en-US" dirty="0" smtClean="0">
                <a:latin typeface="Times New Roman" pitchFamily="18" charset="0"/>
                <a:ea typeface="標楷體" pitchFamily="65" charset="-120"/>
                <a:cs typeface="Times New Roman" pitchFamily="18" charset="0"/>
              </a:rPr>
              <a:t>字路口如下</a:t>
            </a:r>
            <a:endParaRPr lang="en-US" altLang="zh-TW" dirty="0" smtClean="0">
              <a:latin typeface="Times New Roman" pitchFamily="18" charset="0"/>
              <a:ea typeface="標楷體" pitchFamily="65" charset="-120"/>
              <a:cs typeface="Times New Roman" pitchFamily="18" charset="0"/>
            </a:endParaRPr>
          </a:p>
          <a:p>
            <a:endParaRPr lang="en-US" altLang="zh-TW" dirty="0" smtClean="0">
              <a:latin typeface="Times New Roman" pitchFamily="18" charset="0"/>
              <a:ea typeface="標楷體" pitchFamily="65" charset="-120"/>
              <a:cs typeface="Times New Roman" pitchFamily="18" charset="0"/>
            </a:endParaRPr>
          </a:p>
          <a:p>
            <a:endParaRPr lang="en-US" altLang="zh-TW" dirty="0" smtClean="0">
              <a:latin typeface="Times New Roman" pitchFamily="18" charset="0"/>
              <a:ea typeface="標楷體" pitchFamily="65" charset="-120"/>
              <a:cs typeface="Times New Roman" pitchFamily="18" charset="0"/>
            </a:endParaRPr>
          </a:p>
          <a:p>
            <a:pPr>
              <a:buNone/>
            </a:pPr>
            <a:endParaRPr lang="en-US" altLang="zh-TW" dirty="0" smtClean="0">
              <a:latin typeface="Times New Roman" pitchFamily="18" charset="0"/>
              <a:ea typeface="標楷體" pitchFamily="65" charset="-120"/>
              <a:cs typeface="Times New Roman" pitchFamily="18" charset="0"/>
            </a:endParaRPr>
          </a:p>
          <a:p>
            <a:r>
              <a:rPr lang="zh-TW" altLang="en-US" dirty="0" smtClean="0">
                <a:latin typeface="Times New Roman" pitchFamily="18" charset="0"/>
                <a:ea typeface="標楷體" pitchFamily="65" charset="-120"/>
                <a:cs typeface="Times New Roman" pitchFamily="18" charset="0"/>
              </a:rPr>
              <a:t>實驗實際畫面</a:t>
            </a:r>
            <a:r>
              <a:rPr lang="en-US" altLang="zh-TW" dirty="0" smtClean="0">
                <a:latin typeface="Times New Roman" pitchFamily="18" charset="0"/>
                <a:ea typeface="標楷體" pitchFamily="65" charset="-120"/>
                <a:cs typeface="Times New Roman" pitchFamily="18" charset="0"/>
              </a:rPr>
              <a:t>F</a:t>
            </a:r>
            <a:r>
              <a:rPr lang="zh-TW" altLang="en-US" dirty="0" smtClean="0">
                <a:latin typeface="Times New Roman" pitchFamily="18" charset="0"/>
                <a:ea typeface="標楷體" pitchFamily="65" charset="-120"/>
                <a:cs typeface="Times New Roman" pitchFamily="18" charset="0"/>
              </a:rPr>
              <a:t>字路口如下</a:t>
            </a:r>
            <a:endParaRPr lang="en-US" altLang="zh-TW" dirty="0" smtClean="0">
              <a:latin typeface="Times New Roman" pitchFamily="18" charset="0"/>
              <a:ea typeface="標楷體" pitchFamily="65" charset="-120"/>
              <a:cs typeface="Times New Roman" pitchFamily="18" charset="0"/>
            </a:endParaRPr>
          </a:p>
          <a:p>
            <a:endParaRPr lang="en-US" altLang="zh-TW" dirty="0" smtClean="0">
              <a:latin typeface="Times New Roman" pitchFamily="18" charset="0"/>
              <a:ea typeface="標楷體" pitchFamily="65" charset="-120"/>
              <a:cs typeface="Times New Roman" pitchFamily="18" charset="0"/>
            </a:endParaRPr>
          </a:p>
          <a:p>
            <a:endParaRPr lang="en-US" altLang="zh-TW" dirty="0" smtClean="0">
              <a:latin typeface="Times New Roman" pitchFamily="18" charset="0"/>
              <a:ea typeface="標楷體" pitchFamily="65" charset="-120"/>
              <a:cs typeface="Times New Roman" pitchFamily="18" charset="0"/>
            </a:endParaRPr>
          </a:p>
          <a:p>
            <a:endParaRPr lang="en-US" altLang="zh-TW" dirty="0" smtClean="0">
              <a:latin typeface="Times New Roman" pitchFamily="18" charset="0"/>
              <a:ea typeface="標楷體" pitchFamily="65" charset="-120"/>
              <a:cs typeface="Times New Roman" pitchFamily="18" charset="0"/>
            </a:endParaRPr>
          </a:p>
          <a:p>
            <a:endParaRPr lang="en-US" altLang="zh-TW" dirty="0" smtClean="0">
              <a:latin typeface="Times New Roman" pitchFamily="18" charset="0"/>
              <a:ea typeface="標楷體" pitchFamily="65" charset="-120"/>
              <a:cs typeface="Times New Roman" pitchFamily="18" charset="0"/>
            </a:endParaRPr>
          </a:p>
          <a:p>
            <a:endParaRPr lang="en-US" altLang="zh-TW" dirty="0" smtClean="0">
              <a:latin typeface="Times New Roman" pitchFamily="18" charset="0"/>
              <a:ea typeface="標楷體" pitchFamily="65" charset="-120"/>
              <a:cs typeface="Times New Roman" pitchFamily="18" charset="0"/>
            </a:endParaRPr>
          </a:p>
          <a:p>
            <a:endParaRPr lang="en-US" altLang="zh-TW" dirty="0" smtClean="0">
              <a:latin typeface="Times New Roman" pitchFamily="18" charset="0"/>
              <a:ea typeface="標楷體" pitchFamily="65" charset="-120"/>
              <a:cs typeface="Times New Roman" pitchFamily="18" charset="0"/>
            </a:endParaRPr>
          </a:p>
          <a:p>
            <a:endParaRPr lang="en-US" altLang="zh-TW" dirty="0" smtClean="0">
              <a:latin typeface="Times New Roman" pitchFamily="18" charset="0"/>
              <a:ea typeface="標楷體" pitchFamily="65" charset="-120"/>
              <a:cs typeface="Times New Roman" pitchFamily="18" charset="0"/>
            </a:endParaRPr>
          </a:p>
          <a:p>
            <a:endParaRPr lang="en-US" altLang="zh-TW" dirty="0" smtClean="0">
              <a:latin typeface="Times New Roman" pitchFamily="18" charset="0"/>
              <a:ea typeface="標楷體" pitchFamily="65" charset="-120"/>
              <a:cs typeface="Times New Roman" pitchFamily="18" charset="0"/>
            </a:endParaRPr>
          </a:p>
          <a:p>
            <a:endParaRPr lang="zh-TW" altLang="en-US" dirty="0">
              <a:latin typeface="Times New Roman" pitchFamily="18" charset="0"/>
              <a:ea typeface="標楷體" pitchFamily="65" charset="-120"/>
              <a:cs typeface="Times New Roman" pitchFamily="18" charset="0"/>
            </a:endParaRPr>
          </a:p>
        </p:txBody>
      </p:sp>
      <p:pic>
        <p:nvPicPr>
          <p:cNvPr id="4" name="圖片 3" descr="未命名.png"/>
          <p:cNvPicPr>
            <a:picLocks noChangeAspect="1"/>
          </p:cNvPicPr>
          <p:nvPr/>
        </p:nvPicPr>
        <p:blipFill>
          <a:blip r:embed="rId2" cstate="print"/>
          <a:stretch>
            <a:fillRect/>
          </a:stretch>
        </p:blipFill>
        <p:spPr>
          <a:xfrm>
            <a:off x="1187624" y="1988840"/>
            <a:ext cx="7128792" cy="1850163"/>
          </a:xfrm>
          <a:prstGeom prst="rect">
            <a:avLst/>
          </a:prstGeom>
        </p:spPr>
      </p:pic>
      <p:pic>
        <p:nvPicPr>
          <p:cNvPr id="5" name="圖片 4" descr="未命名.png"/>
          <p:cNvPicPr>
            <a:picLocks noChangeAspect="1"/>
          </p:cNvPicPr>
          <p:nvPr/>
        </p:nvPicPr>
        <p:blipFill>
          <a:blip r:embed="rId3" cstate="print"/>
          <a:stretch>
            <a:fillRect/>
          </a:stretch>
        </p:blipFill>
        <p:spPr>
          <a:xfrm>
            <a:off x="1187624" y="4221088"/>
            <a:ext cx="6912768" cy="1894948"/>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US" altLang="zh-TW" dirty="0" smtClean="0"/>
              <a:t>Method</a:t>
            </a:r>
            <a:endParaRPr lang="zh-TW" altLang="en-US" dirty="0"/>
          </a:p>
        </p:txBody>
      </p:sp>
      <p:sp>
        <p:nvSpPr>
          <p:cNvPr id="3" name="內容版面配置區 2"/>
          <p:cNvSpPr>
            <a:spLocks noGrp="1"/>
          </p:cNvSpPr>
          <p:nvPr>
            <p:ph idx="1"/>
          </p:nvPr>
        </p:nvSpPr>
        <p:spPr/>
        <p:txBody>
          <a:bodyPr/>
          <a:lstStyle/>
          <a:p>
            <a:r>
              <a:rPr lang="zh-TW" altLang="en-US" dirty="0" smtClean="0">
                <a:latin typeface="Times New Roman" pitchFamily="18" charset="0"/>
                <a:ea typeface="標楷體" pitchFamily="65" charset="-120"/>
                <a:cs typeface="Times New Roman" pitchFamily="18" charset="0"/>
              </a:rPr>
              <a:t>實驗器材</a:t>
            </a:r>
            <a:r>
              <a:rPr lang="en-US" altLang="zh-TW" dirty="0" smtClean="0">
                <a:latin typeface="Times New Roman" pitchFamily="18" charset="0"/>
                <a:ea typeface="標楷體" pitchFamily="65" charset="-120"/>
                <a:cs typeface="Times New Roman" pitchFamily="18" charset="0"/>
              </a:rPr>
              <a:t>:</a:t>
            </a:r>
          </a:p>
          <a:p>
            <a:pPr lvl="1"/>
            <a:r>
              <a:rPr lang="zh-TW" altLang="en-US" dirty="0" smtClean="0">
                <a:latin typeface="Times New Roman" pitchFamily="18" charset="0"/>
                <a:ea typeface="標楷體" pitchFamily="65" charset="-120"/>
                <a:cs typeface="Times New Roman" pitchFamily="18" charset="0"/>
              </a:rPr>
              <a:t>投影機</a:t>
            </a:r>
            <a:r>
              <a:rPr lang="en-US" altLang="zh-TW" dirty="0" err="1" smtClean="0">
                <a:latin typeface="Times New Roman" pitchFamily="18" charset="0"/>
                <a:ea typeface="標楷體" pitchFamily="65" charset="-120"/>
                <a:cs typeface="Times New Roman" pitchFamily="18" charset="0"/>
              </a:rPr>
              <a:t>Lightspeed</a:t>
            </a:r>
            <a:r>
              <a:rPr lang="en-US" altLang="zh-TW" dirty="0" smtClean="0">
                <a:latin typeface="Times New Roman" pitchFamily="18" charset="0"/>
                <a:ea typeface="標楷體" pitchFamily="65" charset="-120"/>
                <a:cs typeface="Times New Roman" pitchFamily="18" charset="0"/>
              </a:rPr>
              <a:t> </a:t>
            </a:r>
            <a:r>
              <a:rPr lang="en-US" altLang="zh-TW" dirty="0" err="1" smtClean="0">
                <a:latin typeface="Times New Roman" pitchFamily="18" charset="0"/>
                <a:ea typeface="標楷體" pitchFamily="65" charset="-120"/>
                <a:cs typeface="Times New Roman" pitchFamily="18" charset="0"/>
              </a:rPr>
              <a:t>DepthQ</a:t>
            </a:r>
            <a:r>
              <a:rPr lang="en-US" altLang="zh-TW" dirty="0" smtClean="0">
                <a:latin typeface="Times New Roman" pitchFamily="18" charset="0"/>
                <a:ea typeface="標楷體" pitchFamily="65" charset="-120"/>
                <a:cs typeface="Times New Roman" pitchFamily="18" charset="0"/>
              </a:rPr>
              <a:t> 3D</a:t>
            </a:r>
          </a:p>
          <a:p>
            <a:pPr lvl="1"/>
            <a:endParaRPr lang="en-US" altLang="zh-TW" dirty="0" smtClean="0">
              <a:latin typeface="Times New Roman" pitchFamily="18" charset="0"/>
              <a:ea typeface="標楷體" pitchFamily="65" charset="-120"/>
              <a:cs typeface="Times New Roman" pitchFamily="18" charset="0"/>
            </a:endParaRPr>
          </a:p>
          <a:p>
            <a:pPr lvl="1"/>
            <a:r>
              <a:rPr lang="zh-TW" altLang="en-US" dirty="0" smtClean="0">
                <a:latin typeface="Times New Roman" pitchFamily="18" charset="0"/>
                <a:ea typeface="標楷體" pitchFamily="65" charset="-120"/>
                <a:cs typeface="Times New Roman" pitchFamily="18" charset="0"/>
              </a:rPr>
              <a:t>成像眼鏡</a:t>
            </a:r>
            <a:r>
              <a:rPr lang="en-US" altLang="zh-TW" dirty="0" smtClean="0">
                <a:latin typeface="Times New Roman" pitchFamily="18" charset="0"/>
                <a:ea typeface="標楷體" pitchFamily="65" charset="-120"/>
                <a:cs typeface="Times New Roman" pitchFamily="18" charset="0"/>
              </a:rPr>
              <a:t>Mac-</a:t>
            </a:r>
            <a:r>
              <a:rPr lang="en-US" altLang="zh-TW" dirty="0" err="1" smtClean="0">
                <a:latin typeface="Times New Roman" pitchFamily="18" charset="0"/>
                <a:ea typeface="標楷體" pitchFamily="65" charset="-120"/>
                <a:cs typeface="Times New Roman" pitchFamily="18" charset="0"/>
              </a:rPr>
              <a:t>Naughton</a:t>
            </a:r>
            <a:r>
              <a:rPr lang="en-US" altLang="zh-TW" dirty="0" smtClean="0">
                <a:latin typeface="Times New Roman" pitchFamily="18" charset="0"/>
                <a:ea typeface="標楷體" pitchFamily="65" charset="-120"/>
                <a:cs typeface="Times New Roman" pitchFamily="18" charset="0"/>
              </a:rPr>
              <a:t> Inc.’s APG6000 </a:t>
            </a:r>
          </a:p>
          <a:p>
            <a:pPr lvl="1"/>
            <a:endParaRPr lang="en-US" altLang="zh-TW" dirty="0" smtClean="0">
              <a:latin typeface="Times New Roman" pitchFamily="18" charset="0"/>
              <a:ea typeface="標楷體" pitchFamily="65" charset="-120"/>
              <a:cs typeface="Times New Roman" pitchFamily="18" charset="0"/>
            </a:endParaRPr>
          </a:p>
          <a:p>
            <a:pPr lvl="1"/>
            <a:r>
              <a:rPr lang="zh-TW" altLang="en-US" dirty="0" smtClean="0">
                <a:latin typeface="Times New Roman" pitchFamily="18" charset="0"/>
                <a:ea typeface="標楷體" pitchFamily="65" charset="-120"/>
                <a:cs typeface="Times New Roman" pitchFamily="18" charset="0"/>
              </a:rPr>
              <a:t>操縱桿</a:t>
            </a:r>
            <a:r>
              <a:rPr lang="en-US" altLang="zh-TW" dirty="0" smtClean="0">
                <a:latin typeface="Times New Roman" pitchFamily="18" charset="0"/>
                <a:ea typeface="標楷體" pitchFamily="65" charset="-120"/>
                <a:cs typeface="Times New Roman" pitchFamily="18" charset="0"/>
              </a:rPr>
              <a:t>A </a:t>
            </a:r>
            <a:r>
              <a:rPr lang="zh-TW" altLang="en-US" dirty="0" smtClean="0">
                <a:latin typeface="Times New Roman" pitchFamily="18" charset="0"/>
                <a:ea typeface="標楷體" pitchFamily="65" charset="-120"/>
                <a:cs typeface="Times New Roman" pitchFamily="18" charset="0"/>
              </a:rPr>
              <a:t> </a:t>
            </a:r>
            <a:r>
              <a:rPr lang="en-US" altLang="zh-TW" dirty="0" err="1" smtClean="0">
                <a:latin typeface="Times New Roman" pitchFamily="18" charset="0"/>
                <a:ea typeface="標楷體" pitchFamily="65" charset="-120"/>
                <a:cs typeface="Times New Roman" pitchFamily="18" charset="0"/>
              </a:rPr>
              <a:t>LogitechAttack</a:t>
            </a:r>
            <a:r>
              <a:rPr lang="en-US" altLang="zh-TW" dirty="0" smtClean="0">
                <a:latin typeface="Times New Roman" pitchFamily="18" charset="0"/>
                <a:ea typeface="標楷體" pitchFamily="65" charset="-120"/>
                <a:cs typeface="Times New Roman" pitchFamily="18" charset="0"/>
              </a:rPr>
              <a:t> 3 </a:t>
            </a:r>
          </a:p>
          <a:p>
            <a:pPr lvl="1"/>
            <a:endParaRPr lang="en-US" altLang="zh-TW" dirty="0" smtClean="0">
              <a:latin typeface="Times New Roman" pitchFamily="18" charset="0"/>
              <a:ea typeface="標楷體" pitchFamily="65" charset="-120"/>
              <a:cs typeface="Times New Roman" pitchFamily="18" charset="0"/>
            </a:endParaRPr>
          </a:p>
          <a:p>
            <a:pPr lvl="1"/>
            <a:r>
              <a:rPr lang="zh-TW" altLang="en-US" dirty="0" smtClean="0">
                <a:latin typeface="Times New Roman" pitchFamily="18" charset="0"/>
                <a:ea typeface="標楷體" pitchFamily="65" charset="-120"/>
                <a:cs typeface="Times New Roman" pitchFamily="18" charset="0"/>
              </a:rPr>
              <a:t>成像比</a:t>
            </a:r>
            <a:r>
              <a:rPr lang="en-US" altLang="zh-TW" dirty="0" smtClean="0">
                <a:latin typeface="Times New Roman" pitchFamily="18" charset="0"/>
                <a:ea typeface="標楷體" pitchFamily="65" charset="-120"/>
                <a:cs typeface="Times New Roman" pitchFamily="18" charset="0"/>
              </a:rPr>
              <a:t>16:9</a:t>
            </a:r>
            <a:r>
              <a:rPr lang="zh-TW" altLang="en-US" dirty="0" smtClean="0">
                <a:latin typeface="Times New Roman" pitchFamily="18" charset="0"/>
                <a:ea typeface="標楷體" pitchFamily="65" charset="-120"/>
                <a:cs typeface="Times New Roman" pitchFamily="18" charset="0"/>
              </a:rPr>
              <a:t>水平</a:t>
            </a:r>
            <a:r>
              <a:rPr lang="en-US" altLang="zh-TW" dirty="0" smtClean="0">
                <a:latin typeface="Times New Roman" pitchFamily="18" charset="0"/>
                <a:ea typeface="標楷體" pitchFamily="65" charset="-120"/>
                <a:cs typeface="Times New Roman" pitchFamily="18" charset="0"/>
              </a:rPr>
              <a:t>1.72 m </a:t>
            </a:r>
            <a:r>
              <a:rPr lang="zh-TW" altLang="en-US" dirty="0" smtClean="0">
                <a:latin typeface="Times New Roman" pitchFamily="18" charset="0"/>
                <a:ea typeface="標楷體" pitchFamily="65" charset="-120"/>
                <a:cs typeface="Times New Roman" pitchFamily="18" charset="0"/>
              </a:rPr>
              <a:t>垂直</a:t>
            </a:r>
            <a:r>
              <a:rPr lang="en-US" altLang="zh-TW" dirty="0" smtClean="0">
                <a:latin typeface="Times New Roman" pitchFamily="18" charset="0"/>
                <a:ea typeface="標楷體" pitchFamily="65" charset="-120"/>
                <a:cs typeface="Times New Roman" pitchFamily="18" charset="0"/>
              </a:rPr>
              <a:t> 0.95 m</a:t>
            </a:r>
          </a:p>
          <a:p>
            <a:pPr>
              <a:buNone/>
            </a:pPr>
            <a:endParaRPr lang="zh-TW" altLang="en-US" dirty="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夏至">
  <a:themeElements>
    <a:clrScheme name="夏至">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夏至">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夏至">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1665</TotalTime>
  <Words>862</Words>
  <Application>Microsoft Office PowerPoint</Application>
  <PresentationFormat>如螢幕大小 (4:3)</PresentationFormat>
  <Paragraphs>90</Paragraphs>
  <Slides>17</Slides>
  <Notes>0</Notes>
  <HiddenSlides>0</HiddenSlides>
  <MMClips>0</MMClips>
  <ScaleCrop>false</ScaleCrop>
  <HeadingPairs>
    <vt:vector size="4" baseType="variant">
      <vt:variant>
        <vt:lpstr>佈景主題</vt:lpstr>
      </vt:variant>
      <vt:variant>
        <vt:i4>1</vt:i4>
      </vt:variant>
      <vt:variant>
        <vt:lpstr>投影片標題</vt:lpstr>
      </vt:variant>
      <vt:variant>
        <vt:i4>17</vt:i4>
      </vt:variant>
    </vt:vector>
  </HeadingPairs>
  <TitlesOfParts>
    <vt:vector size="18" baseType="lpstr">
      <vt:lpstr>夏至</vt:lpstr>
      <vt:lpstr>The influence of environmental features on route selection in an emergency situation</vt:lpstr>
      <vt:lpstr>Introduction</vt:lpstr>
      <vt:lpstr>Introduction</vt:lpstr>
      <vt:lpstr>Method</vt:lpstr>
      <vt:lpstr>Method</vt:lpstr>
      <vt:lpstr>Method</vt:lpstr>
      <vt:lpstr>Method</vt:lpstr>
      <vt:lpstr>Method</vt:lpstr>
      <vt:lpstr>Method</vt:lpstr>
      <vt:lpstr>Method</vt:lpstr>
      <vt:lpstr>Method</vt:lpstr>
      <vt:lpstr>Method</vt:lpstr>
      <vt:lpstr>Results</vt:lpstr>
      <vt:lpstr>Results</vt:lpstr>
      <vt:lpstr>Results</vt:lpstr>
      <vt:lpstr>Results</vt:lpstr>
      <vt:lpstr>Discussion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Older people’s navigation of urban areas as pedestrians:                     Measuring quality of the built environment using oral narratives and virtual routes</dc:title>
  <dc:creator>Administrator</dc:creator>
  <cp:lastModifiedBy>Administrator</cp:lastModifiedBy>
  <cp:revision>50</cp:revision>
  <dcterms:created xsi:type="dcterms:W3CDTF">2015-10-07T09:13:52Z</dcterms:created>
  <dcterms:modified xsi:type="dcterms:W3CDTF">2015-10-13T13:38:17Z</dcterms:modified>
</cp:coreProperties>
</file>